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29102"/>
    <a:srgbClr val="FFFF01"/>
    <a:srgbClr val="2AAA52"/>
    <a:srgbClr val="8EB2DF"/>
    <a:srgbClr val="A4C5E8"/>
    <a:srgbClr val="0000CC"/>
    <a:srgbClr val="FF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05" autoAdjust="0"/>
    <p:restoredTop sz="94660"/>
  </p:normalViewPr>
  <p:slideViewPr>
    <p:cSldViewPr snapToGrid="0">
      <p:cViewPr>
        <p:scale>
          <a:sx n="80" d="100"/>
          <a:sy n="80" d="100"/>
        </p:scale>
        <p:origin x="1704" y="-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4578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4517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9112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2412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51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4556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4558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376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430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5405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8138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27108-642E-4E90-AFE2-8AF1867FC5EF}" type="datetimeFigureOut">
              <a:rPr lang="it-IT" smtClean="0"/>
              <a:t>24/01/20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69A20-DC95-4564-9B5A-2CB75C8316E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812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C4B5C93C-48C5-461C-A4E7-3EFB55C11D4B}"/>
              </a:ext>
            </a:extLst>
          </p:cNvPr>
          <p:cNvSpPr/>
          <p:nvPr/>
        </p:nvSpPr>
        <p:spPr>
          <a:xfrm>
            <a:off x="168442" y="1730598"/>
            <a:ext cx="6521116" cy="426259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F0243F3-B943-4B92-980E-A42267A92C8B}"/>
              </a:ext>
            </a:extLst>
          </p:cNvPr>
          <p:cNvSpPr txBox="1"/>
          <p:nvPr/>
        </p:nvSpPr>
        <p:spPr>
          <a:xfrm>
            <a:off x="168442" y="1730597"/>
            <a:ext cx="6521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8EB2DF"/>
                </a:solidFill>
              </a:rPr>
              <a:t>Points</a:t>
            </a:r>
            <a:r>
              <a:rPr lang="it-IT" sz="2000" b="1" dirty="0">
                <a:solidFill>
                  <a:srgbClr val="8EB2DF"/>
                </a:solidFill>
              </a:rPr>
              <a:t> de </a:t>
            </a:r>
            <a:r>
              <a:rPr lang="it-IT" sz="2000" b="1" dirty="0" err="1">
                <a:solidFill>
                  <a:srgbClr val="8EB2DF"/>
                </a:solidFill>
              </a:rPr>
              <a:t>rassemblement</a:t>
            </a:r>
            <a:endParaRPr lang="it-IT" sz="2000" b="1" dirty="0">
              <a:solidFill>
                <a:srgbClr val="8EB2DF"/>
              </a:solidFill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7E77EF83-F3FB-4DAF-ADCE-0AE1B934A72E}"/>
              </a:ext>
            </a:extLst>
          </p:cNvPr>
          <p:cNvSpPr/>
          <p:nvPr/>
        </p:nvSpPr>
        <p:spPr>
          <a:xfrm>
            <a:off x="168441" y="6093638"/>
            <a:ext cx="3748150" cy="368238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038ED1EC-BC55-47DE-99E4-75BDDC16AA5C}"/>
              </a:ext>
            </a:extLst>
          </p:cNvPr>
          <p:cNvSpPr/>
          <p:nvPr/>
        </p:nvSpPr>
        <p:spPr>
          <a:xfrm>
            <a:off x="4042610" y="6093639"/>
            <a:ext cx="2646947" cy="368238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AEA0DEA-F657-4B93-BF2A-E4C7EAA70A2F}"/>
              </a:ext>
            </a:extLst>
          </p:cNvPr>
          <p:cNvSpPr txBox="1"/>
          <p:nvPr/>
        </p:nvSpPr>
        <p:spPr>
          <a:xfrm>
            <a:off x="168442" y="6093639"/>
            <a:ext cx="3592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8EB2DF"/>
                </a:solidFill>
              </a:rPr>
              <a:t>Kit d'</a:t>
            </a:r>
            <a:r>
              <a:rPr lang="it-IT" sz="2000" b="1" dirty="0" err="1">
                <a:solidFill>
                  <a:srgbClr val="8EB2DF"/>
                </a:solidFill>
              </a:rPr>
              <a:t>urgence</a:t>
            </a:r>
            <a:endParaRPr lang="it-IT" sz="2000" b="1" dirty="0">
              <a:solidFill>
                <a:srgbClr val="8EB2DF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E15B068-05F1-4699-A0FC-C13C6F79C438}"/>
              </a:ext>
            </a:extLst>
          </p:cNvPr>
          <p:cNvSpPr txBox="1"/>
          <p:nvPr/>
        </p:nvSpPr>
        <p:spPr>
          <a:xfrm>
            <a:off x="4042610" y="6110352"/>
            <a:ext cx="26469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8EB2DF"/>
                </a:solidFill>
              </a:rPr>
              <a:t>Numéros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utiles</a:t>
            </a:r>
            <a:endParaRPr lang="it-IT" sz="2000" b="1" dirty="0">
              <a:solidFill>
                <a:srgbClr val="8EB2DF"/>
              </a:solidFill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E58D5330-10BB-4D26-8FE1-4D8DEA4E5910}"/>
              </a:ext>
            </a:extLst>
          </p:cNvPr>
          <p:cNvSpPr/>
          <p:nvPr/>
        </p:nvSpPr>
        <p:spPr>
          <a:xfrm>
            <a:off x="1720517" y="3070599"/>
            <a:ext cx="4860757" cy="2812537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A941941A-A5F7-4F47-8CE4-68195C5E9EBD}"/>
              </a:ext>
            </a:extLst>
          </p:cNvPr>
          <p:cNvSpPr txBox="1"/>
          <p:nvPr/>
        </p:nvSpPr>
        <p:spPr>
          <a:xfrm>
            <a:off x="297969" y="3451022"/>
            <a:ext cx="150816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rgbClr val="8EB2DF"/>
                </a:solidFill>
              </a:rPr>
              <a:t>Liste </a:t>
            </a:r>
            <a:r>
              <a:rPr lang="it-IT" b="1" dirty="0" err="1">
                <a:solidFill>
                  <a:srgbClr val="8EB2DF"/>
                </a:solidFill>
              </a:rPr>
              <a:t>des</a:t>
            </a:r>
            <a:r>
              <a:rPr lang="it-IT" b="1" dirty="0">
                <a:solidFill>
                  <a:srgbClr val="8EB2DF"/>
                </a:solidFill>
              </a:rPr>
              <a:t> </a:t>
            </a:r>
            <a:r>
              <a:rPr lang="it-IT" b="1" dirty="0" err="1">
                <a:solidFill>
                  <a:srgbClr val="8EB2DF"/>
                </a:solidFill>
              </a:rPr>
              <a:t>zones</a:t>
            </a:r>
            <a:endParaRPr lang="it-IT" b="1" dirty="0">
              <a:solidFill>
                <a:srgbClr val="8EB2DF"/>
              </a:solidFill>
            </a:endParaRPr>
          </a:p>
          <a:p>
            <a:r>
              <a:rPr lang="it-IT" sz="1600" dirty="0"/>
              <a:t>A01. ….</a:t>
            </a:r>
          </a:p>
          <a:p>
            <a:r>
              <a:rPr lang="it-IT" sz="1600" dirty="0"/>
              <a:t>A02. ….</a:t>
            </a:r>
          </a:p>
          <a:p>
            <a:r>
              <a:rPr lang="it-IT" sz="1600" dirty="0"/>
              <a:t>A03. ….</a:t>
            </a:r>
          </a:p>
          <a:p>
            <a:r>
              <a:rPr lang="it-IT" sz="1600" dirty="0"/>
              <a:t>...</a:t>
            </a:r>
          </a:p>
          <a:p>
            <a:r>
              <a:rPr lang="it-IT" sz="1600" dirty="0"/>
              <a:t>…</a:t>
            </a:r>
          </a:p>
          <a:p>
            <a:r>
              <a:rPr lang="it-IT" sz="1600" dirty="0"/>
              <a:t>…\</a:t>
            </a:r>
          </a:p>
          <a:p>
            <a:r>
              <a:rPr lang="it-IT" sz="1600" dirty="0"/>
              <a:t>…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B5797C2-6AF8-44D9-AA71-A47091AA308B}"/>
              </a:ext>
            </a:extLst>
          </p:cNvPr>
          <p:cNvSpPr txBox="1"/>
          <p:nvPr/>
        </p:nvSpPr>
        <p:spPr>
          <a:xfrm>
            <a:off x="1964787" y="3784127"/>
            <a:ext cx="3113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8EB2DF"/>
                </a:solidFill>
              </a:rPr>
              <a:t>Carte </a:t>
            </a:r>
            <a:r>
              <a:rPr lang="it-IT" sz="2000" b="1" dirty="0" err="1">
                <a:solidFill>
                  <a:srgbClr val="8EB2DF"/>
                </a:solidFill>
              </a:rPr>
              <a:t>indiquant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les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Points</a:t>
            </a:r>
            <a:r>
              <a:rPr lang="it-IT" sz="2000" b="1" dirty="0">
                <a:solidFill>
                  <a:srgbClr val="8EB2DF"/>
                </a:solidFill>
              </a:rPr>
              <a:t> de </a:t>
            </a:r>
            <a:r>
              <a:rPr lang="it-IT" sz="2000" b="1" dirty="0" err="1">
                <a:solidFill>
                  <a:srgbClr val="8EB2DF"/>
                </a:solidFill>
              </a:rPr>
              <a:t>rassemblement</a:t>
            </a:r>
            <a:r>
              <a:rPr lang="it-IT" sz="2000" b="1" dirty="0">
                <a:solidFill>
                  <a:srgbClr val="8EB2DF"/>
                </a:solidFill>
              </a:rPr>
              <a:t> et </a:t>
            </a:r>
            <a:r>
              <a:rPr lang="it-IT" sz="2000" b="1" dirty="0" err="1">
                <a:solidFill>
                  <a:srgbClr val="8EB2DF"/>
                </a:solidFill>
              </a:rPr>
              <a:t>les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zones</a:t>
            </a:r>
            <a:r>
              <a:rPr lang="it-IT" sz="2000" b="1" dirty="0">
                <a:solidFill>
                  <a:srgbClr val="8EB2DF"/>
                </a:solidFill>
              </a:rPr>
              <a:t> à </a:t>
            </a:r>
            <a:r>
              <a:rPr lang="it-IT" sz="2000" b="1" dirty="0" err="1">
                <a:solidFill>
                  <a:srgbClr val="8EB2DF"/>
                </a:solidFill>
              </a:rPr>
              <a:t>risque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sur</a:t>
            </a:r>
            <a:r>
              <a:rPr lang="it-IT" sz="2000" b="1" dirty="0">
                <a:solidFill>
                  <a:srgbClr val="8EB2DF"/>
                </a:solidFill>
              </a:rPr>
              <a:t> le </a:t>
            </a:r>
            <a:r>
              <a:rPr lang="it-IT" sz="2000" b="1" dirty="0" err="1">
                <a:solidFill>
                  <a:srgbClr val="8EB2DF"/>
                </a:solidFill>
              </a:rPr>
              <a:t>territoire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communal</a:t>
            </a:r>
            <a:endParaRPr lang="it-IT" sz="2000" b="1" dirty="0">
              <a:solidFill>
                <a:srgbClr val="8EB2DF"/>
              </a:solidFill>
            </a:endParaRP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B1C01D6E-C061-41D0-ADC8-8CB7BE0E4A1E}"/>
              </a:ext>
            </a:extLst>
          </p:cNvPr>
          <p:cNvGrpSpPr/>
          <p:nvPr/>
        </p:nvGrpSpPr>
        <p:grpSpPr>
          <a:xfrm>
            <a:off x="592751" y="123660"/>
            <a:ext cx="1696155" cy="1083532"/>
            <a:chOff x="592751" y="130996"/>
            <a:chExt cx="1696155" cy="1083532"/>
          </a:xfrm>
        </p:grpSpPr>
        <p:sp>
          <p:nvSpPr>
            <p:cNvPr id="14" name="Rettangolo 13">
              <a:extLst>
                <a:ext uri="{FF2B5EF4-FFF2-40B4-BE49-F238E27FC236}">
                  <a16:creationId xmlns:a16="http://schemas.microsoft.com/office/drawing/2014/main" id="{A568EBBB-ADB1-4802-B54E-D9E74D1B0276}"/>
                </a:ext>
              </a:extLst>
            </p:cNvPr>
            <p:cNvSpPr/>
            <p:nvPr/>
          </p:nvSpPr>
          <p:spPr>
            <a:xfrm>
              <a:off x="639249" y="130996"/>
              <a:ext cx="1594429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2EA2085D-33F9-4A59-9E1C-5A151D29CBF0}"/>
                </a:ext>
              </a:extLst>
            </p:cNvPr>
            <p:cNvSpPr txBox="1"/>
            <p:nvPr/>
          </p:nvSpPr>
          <p:spPr>
            <a:xfrm>
              <a:off x="592751" y="137310"/>
              <a:ext cx="169615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>
                  <a:solidFill>
                    <a:srgbClr val="8EB2DF"/>
                  </a:solidFill>
                </a:rPr>
                <a:t>Emblème</a:t>
              </a:r>
              <a:r>
                <a:rPr lang="it-IT" sz="1600" b="1" dirty="0">
                  <a:solidFill>
                    <a:srgbClr val="8EB2DF"/>
                  </a:solidFill>
                </a:rPr>
                <a:t> et </a:t>
              </a:r>
              <a:r>
                <a:rPr lang="it-IT" sz="1600" b="1" dirty="0" err="1">
                  <a:solidFill>
                    <a:srgbClr val="8EB2DF"/>
                  </a:solidFill>
                </a:rPr>
                <a:t>Nom</a:t>
              </a:r>
              <a:r>
                <a:rPr lang="it-IT" sz="1600" b="1" dirty="0">
                  <a:solidFill>
                    <a:srgbClr val="8EB2DF"/>
                  </a:solidFill>
                </a:rPr>
                <a:t>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</p:txBody>
        </p:sp>
      </p:grpSp>
      <p:pic>
        <p:nvPicPr>
          <p:cNvPr id="18" name="Immagine 17">
            <a:extLst>
              <a:ext uri="{FF2B5EF4-FFF2-40B4-BE49-F238E27FC236}">
                <a16:creationId xmlns:a16="http://schemas.microsoft.com/office/drawing/2014/main" id="{AC66FEB3-6E9C-4DDA-AEBA-538B3F12B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927" y="79590"/>
            <a:ext cx="684000" cy="681721"/>
          </a:xfrm>
          <a:prstGeom prst="rect">
            <a:avLst/>
          </a:prstGeom>
        </p:spPr>
      </p:pic>
      <p:grpSp>
        <p:nvGrpSpPr>
          <p:cNvPr id="22" name="Gruppo 21">
            <a:extLst>
              <a:ext uri="{FF2B5EF4-FFF2-40B4-BE49-F238E27FC236}">
                <a16:creationId xmlns:a16="http://schemas.microsoft.com/office/drawing/2014/main" id="{59BB45CA-77D0-4DDB-96F2-95DA31E77D53}"/>
              </a:ext>
            </a:extLst>
          </p:cNvPr>
          <p:cNvGrpSpPr/>
          <p:nvPr/>
        </p:nvGrpSpPr>
        <p:grpSpPr>
          <a:xfrm>
            <a:off x="4140948" y="123660"/>
            <a:ext cx="2124301" cy="597402"/>
            <a:chOff x="4140948" y="117347"/>
            <a:chExt cx="2124301" cy="597402"/>
          </a:xfrm>
        </p:grpSpPr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82FDAD7A-BE60-4B62-8F90-D15645B9A600}"/>
                </a:ext>
              </a:extLst>
            </p:cNvPr>
            <p:cNvSpPr txBox="1"/>
            <p:nvPr/>
          </p:nvSpPr>
          <p:spPr>
            <a:xfrm>
              <a:off x="4193728" y="123661"/>
              <a:ext cx="2018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8EB2DF"/>
                  </a:solidFill>
                </a:rPr>
                <a:t>Logo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Sécurité</a:t>
              </a:r>
              <a:r>
                <a:rPr lang="it-IT" sz="1600" b="1" dirty="0">
                  <a:solidFill>
                    <a:srgbClr val="8EB2DF"/>
                  </a:solidFill>
                </a:rPr>
                <a:t> Civile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D38BA8BC-85B8-4868-BC53-8868583773C6}"/>
                </a:ext>
              </a:extLst>
            </p:cNvPr>
            <p:cNvSpPr/>
            <p:nvPr/>
          </p:nvSpPr>
          <p:spPr>
            <a:xfrm>
              <a:off x="4140948" y="117347"/>
              <a:ext cx="2124301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</p:grp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552C32A9-66DE-4CE4-9872-D60FFEE467A7}"/>
              </a:ext>
            </a:extLst>
          </p:cNvPr>
          <p:cNvSpPr txBox="1"/>
          <p:nvPr/>
        </p:nvSpPr>
        <p:spPr>
          <a:xfrm>
            <a:off x="4042609" y="6488469"/>
            <a:ext cx="2646948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it-IT" sz="1400" b="1" dirty="0" err="1">
                <a:solidFill>
                  <a:srgbClr val="8EB2DF"/>
                </a:solidFill>
              </a:rPr>
              <a:t>Numéro</a:t>
            </a:r>
            <a:r>
              <a:rPr lang="it-IT" sz="1400" b="1" dirty="0">
                <a:solidFill>
                  <a:srgbClr val="8EB2DF"/>
                </a:solidFill>
              </a:rPr>
              <a:t> </a:t>
            </a:r>
            <a:r>
              <a:rPr lang="it-IT" sz="1400" b="1" dirty="0" err="1">
                <a:solidFill>
                  <a:srgbClr val="8EB2DF"/>
                </a:solidFill>
              </a:rPr>
              <a:t>unique</a:t>
            </a:r>
            <a:r>
              <a:rPr lang="it-IT" sz="1400" b="1" dirty="0">
                <a:solidFill>
                  <a:srgbClr val="8EB2DF"/>
                </a:solidFill>
              </a:rPr>
              <a:t> d'</a:t>
            </a:r>
            <a:r>
              <a:rPr lang="it-IT" sz="1400" b="1" dirty="0" err="1">
                <a:solidFill>
                  <a:srgbClr val="8EB2DF"/>
                </a:solidFill>
              </a:rPr>
              <a:t>urgence</a:t>
            </a:r>
            <a:r>
              <a:rPr lang="it-IT" sz="1400" b="1" dirty="0">
                <a:solidFill>
                  <a:srgbClr val="8EB2DF"/>
                </a:solidFill>
              </a:rPr>
              <a:t>: </a:t>
            </a:r>
            <a:r>
              <a:rPr lang="it-IT" sz="1400" dirty="0"/>
              <a:t>112</a:t>
            </a:r>
          </a:p>
          <a:p>
            <a:pPr>
              <a:spcAft>
                <a:spcPts val="600"/>
              </a:spcAft>
            </a:pPr>
            <a:r>
              <a:rPr lang="it-IT" sz="1400" b="1" dirty="0" err="1">
                <a:solidFill>
                  <a:srgbClr val="8EB2DF"/>
                </a:solidFill>
              </a:rPr>
              <a:t>Secours</a:t>
            </a:r>
            <a:r>
              <a:rPr lang="it-IT" sz="1400" b="1" dirty="0">
                <a:solidFill>
                  <a:srgbClr val="8EB2DF"/>
                </a:solidFill>
              </a:rPr>
              <a:t> </a:t>
            </a:r>
            <a:r>
              <a:rPr lang="it-IT" sz="1400" b="1" dirty="0" err="1">
                <a:solidFill>
                  <a:srgbClr val="8EB2DF"/>
                </a:solidFill>
              </a:rPr>
              <a:t>Sanitaire</a:t>
            </a:r>
            <a:r>
              <a:rPr lang="it-IT" sz="1400" b="1" dirty="0">
                <a:solidFill>
                  <a:srgbClr val="8EB2DF"/>
                </a:solidFill>
              </a:rPr>
              <a:t>: </a:t>
            </a:r>
            <a:r>
              <a:rPr lang="it-IT" sz="1400" dirty="0"/>
              <a:t>118</a:t>
            </a:r>
          </a:p>
          <a:p>
            <a:pPr>
              <a:spcAft>
                <a:spcPts val="600"/>
              </a:spcAft>
            </a:pPr>
            <a:r>
              <a:rPr lang="it-IT" sz="1400" b="1" dirty="0" err="1">
                <a:solidFill>
                  <a:srgbClr val="8EB2DF"/>
                </a:solidFill>
              </a:rPr>
              <a:t>Commune</a:t>
            </a:r>
            <a:r>
              <a:rPr lang="it-IT" sz="1400" b="1" dirty="0">
                <a:solidFill>
                  <a:srgbClr val="8EB2DF"/>
                </a:solidFill>
              </a:rPr>
              <a:t> de …….:</a:t>
            </a:r>
          </a:p>
          <a:p>
            <a:pPr>
              <a:spcAft>
                <a:spcPts val="600"/>
              </a:spcAft>
            </a:pPr>
            <a:r>
              <a:rPr lang="it-IT" sz="1400" b="1" dirty="0">
                <a:solidFill>
                  <a:srgbClr val="8EB2DF"/>
                </a:solidFill>
              </a:rPr>
              <a:t>Police municipale:</a:t>
            </a:r>
          </a:p>
          <a:p>
            <a:pPr>
              <a:spcAft>
                <a:spcPts val="600"/>
              </a:spcAft>
            </a:pPr>
            <a:r>
              <a:rPr lang="it-IT" sz="1400" b="1" dirty="0" err="1">
                <a:solidFill>
                  <a:srgbClr val="8EB2DF"/>
                </a:solidFill>
              </a:rPr>
              <a:t>Associations</a:t>
            </a:r>
            <a:r>
              <a:rPr lang="it-IT" sz="1400" b="1" dirty="0">
                <a:solidFill>
                  <a:srgbClr val="8EB2DF"/>
                </a:solidFill>
              </a:rPr>
              <a:t> </a:t>
            </a:r>
            <a:r>
              <a:rPr lang="it-IT" sz="1400" b="1" dirty="0" err="1">
                <a:solidFill>
                  <a:srgbClr val="8EB2DF"/>
                </a:solidFill>
              </a:rPr>
              <a:t>bénévoles</a:t>
            </a:r>
            <a:r>
              <a:rPr lang="it-IT" sz="1400" b="1" dirty="0">
                <a:solidFill>
                  <a:srgbClr val="8EB2DF"/>
                </a:solidFill>
              </a:rPr>
              <a:t>:</a:t>
            </a:r>
          </a:p>
          <a:p>
            <a:pPr>
              <a:spcAft>
                <a:spcPts val="600"/>
              </a:spcAft>
            </a:pPr>
            <a:r>
              <a:rPr lang="it-IT" sz="1400" b="1" dirty="0">
                <a:solidFill>
                  <a:srgbClr val="8EB2DF"/>
                </a:solidFill>
              </a:rPr>
              <a:t>……</a:t>
            </a:r>
          </a:p>
          <a:p>
            <a:pPr>
              <a:spcAft>
                <a:spcPts val="600"/>
              </a:spcAft>
            </a:pPr>
            <a:r>
              <a:rPr lang="it-IT" sz="1400" b="1" dirty="0">
                <a:solidFill>
                  <a:srgbClr val="8EB2DF"/>
                </a:solidFill>
              </a:rPr>
              <a:t>……</a:t>
            </a:r>
          </a:p>
          <a:p>
            <a:pPr>
              <a:spcAft>
                <a:spcPts val="600"/>
              </a:spcAft>
            </a:pPr>
            <a:endParaRPr lang="it-IT" sz="1400" b="1" dirty="0">
              <a:solidFill>
                <a:srgbClr val="8EB2DF"/>
              </a:solidFill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6834576-ADB3-42B8-AC8D-FE6260DEF9EE}"/>
              </a:ext>
            </a:extLst>
          </p:cNvPr>
          <p:cNvSpPr txBox="1"/>
          <p:nvPr/>
        </p:nvSpPr>
        <p:spPr>
          <a:xfrm>
            <a:off x="192820" y="2062533"/>
            <a:ext cx="64967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Il s'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agit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lieux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premier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accueil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pour la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population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pouvant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être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atteints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en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toute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sécurité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Ils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identifiés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dans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où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personnes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peuvent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se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rassembler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être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assistées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immédiatement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par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structures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sauvegarde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just"/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Chaque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citoyen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devrait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savoir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quelle est la zone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sure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la plus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proche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son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lieu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résidence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575323D6-E3C6-424A-9F5C-C856F7643860}"/>
              </a:ext>
            </a:extLst>
          </p:cNvPr>
          <p:cNvSpPr txBox="1"/>
          <p:nvPr/>
        </p:nvSpPr>
        <p:spPr>
          <a:xfrm>
            <a:off x="192820" y="6442415"/>
            <a:ext cx="37237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Votre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habitation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, en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cas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urgence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peut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rester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isolée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et sans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services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essentiels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tels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qu'eau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éclairage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gaz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. Un kit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avec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peu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objets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utiles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vous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permettra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faire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face à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situations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critiques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en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toute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tranquillité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et d'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être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bie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informé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it-IT" sz="1200" spc="-5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Tenez</a:t>
            </a:r>
            <a:r>
              <a:rPr lang="it-IT" sz="1200" spc="-50" dirty="0">
                <a:latin typeface="Calibri Light" panose="020F0302020204030204" pitchFamily="34" charset="0"/>
                <a:cs typeface="Calibri Light" panose="020F0302020204030204" pitchFamily="34" charset="0"/>
              </a:rPr>
              <a:t> un </a:t>
            </a:r>
            <a:r>
              <a:rPr lang="it-IT" sz="1200" b="1" spc="-50" dirty="0"/>
              <a:t>petit </a:t>
            </a:r>
            <a:r>
              <a:rPr lang="it-IT" sz="1200" b="1" spc="-50" dirty="0" err="1"/>
              <a:t>sac</a:t>
            </a:r>
            <a:r>
              <a:rPr lang="it-IT" sz="1200" b="1" spc="-50" dirty="0"/>
              <a:t> à </a:t>
            </a:r>
            <a:r>
              <a:rPr lang="it-IT" sz="1200" b="1" spc="-50" dirty="0" err="1"/>
              <a:t>dos</a:t>
            </a:r>
            <a:r>
              <a:rPr lang="it-IT" sz="1200" b="1" spc="-50" dirty="0"/>
              <a:t> </a:t>
            </a:r>
            <a:r>
              <a:rPr lang="it-IT" sz="1200" spc="-50" dirty="0" err="1">
                <a:latin typeface="+mj-lt"/>
              </a:rPr>
              <a:t>ans</a:t>
            </a:r>
            <a:r>
              <a:rPr lang="it-IT" sz="1200" spc="-50" dirty="0">
                <a:latin typeface="+mj-lt"/>
              </a:rPr>
              <a:t> un </a:t>
            </a:r>
            <a:r>
              <a:rPr lang="it-IT" sz="1200" spc="-50" dirty="0" err="1">
                <a:latin typeface="+mj-lt"/>
              </a:rPr>
              <a:t>lieu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accessible</a:t>
            </a:r>
            <a:r>
              <a:rPr lang="it-IT" sz="1200" spc="-50" dirty="0">
                <a:latin typeface="+mj-lt"/>
              </a:rPr>
              <a:t> et </a:t>
            </a:r>
            <a:r>
              <a:rPr lang="it-IT" sz="1200" spc="-50" dirty="0" err="1">
                <a:latin typeface="+mj-lt"/>
              </a:rPr>
              <a:t>connu</a:t>
            </a:r>
            <a:r>
              <a:rPr lang="it-IT" sz="1200" spc="-50" dirty="0">
                <a:latin typeface="+mj-lt"/>
              </a:rPr>
              <a:t> par tout le monde. </a:t>
            </a:r>
            <a:r>
              <a:rPr lang="it-IT" sz="1200" spc="-50" dirty="0" err="1">
                <a:latin typeface="+mj-lt"/>
              </a:rPr>
              <a:t>Dans</a:t>
            </a:r>
            <a:r>
              <a:rPr lang="it-IT" sz="1200" spc="-50" dirty="0">
                <a:latin typeface="+mj-lt"/>
              </a:rPr>
              <a:t> ce </a:t>
            </a:r>
            <a:r>
              <a:rPr lang="it-IT" sz="1200" spc="-50" dirty="0" err="1">
                <a:latin typeface="+mj-lt"/>
              </a:rPr>
              <a:t>sac</a:t>
            </a:r>
            <a:r>
              <a:rPr lang="it-IT" sz="1200" spc="-50" dirty="0">
                <a:latin typeface="+mj-lt"/>
              </a:rPr>
              <a:t> à </a:t>
            </a:r>
            <a:r>
              <a:rPr lang="it-IT" sz="1200" spc="-50" dirty="0" err="1">
                <a:latin typeface="+mj-lt"/>
              </a:rPr>
              <a:t>dos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vous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devrez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mettre</a:t>
            </a:r>
            <a:r>
              <a:rPr lang="it-IT" sz="1200" spc="-50" dirty="0">
                <a:latin typeface="+mj-lt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/>
              <a:t>une </a:t>
            </a:r>
            <a:r>
              <a:rPr lang="it-IT" sz="1200" b="1" spc="-50" dirty="0" err="1"/>
              <a:t>torche</a:t>
            </a:r>
            <a:r>
              <a:rPr lang="it-IT" sz="1200" b="1" spc="-5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/>
              <a:t>une radio </a:t>
            </a:r>
            <a:r>
              <a:rPr lang="it-IT" sz="1200" b="1" spc="-50" dirty="0" err="1"/>
              <a:t>portable</a:t>
            </a:r>
            <a:r>
              <a:rPr lang="it-IT" sz="1200" b="1" spc="-50" dirty="0"/>
              <a:t> à batterie;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/>
              <a:t>un </a:t>
            </a:r>
            <a:r>
              <a:rPr lang="it-IT" sz="1200" b="1" spc="-50" dirty="0" err="1"/>
              <a:t>couteau</a:t>
            </a:r>
            <a:r>
              <a:rPr lang="it-IT" sz="1200" b="1" spc="-50" dirty="0"/>
              <a:t> </a:t>
            </a:r>
            <a:r>
              <a:rPr lang="it-IT" sz="1200" b="1" spc="-50" dirty="0" err="1"/>
              <a:t>multifonction</a:t>
            </a:r>
            <a:r>
              <a:rPr lang="it-IT" sz="1200" b="1" spc="-5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/>
              <a:t>un </a:t>
            </a:r>
            <a:r>
              <a:rPr lang="it-IT" sz="1200" b="1" spc="-50" dirty="0" err="1"/>
              <a:t>conteneur</a:t>
            </a:r>
            <a:r>
              <a:rPr lang="it-IT" sz="1200" b="1" spc="-50" dirty="0"/>
              <a:t> </a:t>
            </a:r>
            <a:r>
              <a:rPr lang="it-IT" sz="1200" b="1" spc="-50" dirty="0" err="1"/>
              <a:t>hermétique</a:t>
            </a:r>
            <a:r>
              <a:rPr lang="it-IT" sz="1200" b="1" spc="-50" dirty="0"/>
              <a:t> en </a:t>
            </a:r>
            <a:r>
              <a:rPr lang="it-IT" sz="1200" b="1" spc="-50" dirty="0" err="1"/>
              <a:t>plastique</a:t>
            </a:r>
            <a:r>
              <a:rPr lang="it-IT" sz="1200" b="1" spc="-5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/>
              <a:t>une trousse </a:t>
            </a:r>
            <a:r>
              <a:rPr lang="it-IT" sz="1200" b="1" spc="-50" dirty="0" err="1"/>
              <a:t>sanitaire</a:t>
            </a:r>
            <a:r>
              <a:rPr lang="it-IT" sz="1200" b="1" spc="-50" dirty="0"/>
              <a:t> de premier </a:t>
            </a:r>
            <a:r>
              <a:rPr lang="it-IT" sz="1200" b="1" spc="-50" dirty="0" err="1"/>
              <a:t>secours</a:t>
            </a:r>
            <a:r>
              <a:rPr lang="it-IT" sz="1200" b="1" spc="-50" dirty="0"/>
              <a:t>.</a:t>
            </a:r>
          </a:p>
          <a:p>
            <a:r>
              <a:rPr lang="it-IT" sz="1200" spc="-50" dirty="0">
                <a:latin typeface="+mj-lt"/>
              </a:rPr>
              <a:t>En </a:t>
            </a:r>
            <a:r>
              <a:rPr lang="it-IT" sz="1200" spc="-50" dirty="0" err="1">
                <a:latin typeface="+mj-lt"/>
              </a:rPr>
              <a:t>cas</a:t>
            </a:r>
            <a:r>
              <a:rPr lang="it-IT" sz="1200" spc="-50" dirty="0">
                <a:latin typeface="+mj-lt"/>
              </a:rPr>
              <a:t> de situation d'</a:t>
            </a:r>
            <a:r>
              <a:rPr lang="it-IT" sz="1200" spc="-50" dirty="0" err="1">
                <a:latin typeface="+mj-lt"/>
              </a:rPr>
              <a:t>urgence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complète</a:t>
            </a:r>
            <a:r>
              <a:rPr lang="it-IT" sz="1200" spc="-50" dirty="0">
                <a:latin typeface="+mj-lt"/>
              </a:rPr>
              <a:t> un kit </a:t>
            </a:r>
            <a:r>
              <a:rPr lang="it-IT" sz="1200" spc="-50" dirty="0" err="1">
                <a:latin typeface="+mj-lt"/>
              </a:rPr>
              <a:t>avec</a:t>
            </a:r>
            <a:r>
              <a:rPr lang="it-IT" sz="1200" spc="-50" dirty="0">
                <a:latin typeface="+mj-lt"/>
              </a:rPr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/>
              <a:t>une </a:t>
            </a:r>
            <a:r>
              <a:rPr lang="it-IT" sz="1200" b="1" spc="-50" dirty="0" err="1"/>
              <a:t>bouteille</a:t>
            </a:r>
            <a:r>
              <a:rPr lang="it-IT" sz="1200" b="1" spc="-50" dirty="0"/>
              <a:t> d'eau </a:t>
            </a:r>
            <a:r>
              <a:rPr lang="it-IT" sz="1200" b="1" spc="-50" dirty="0" err="1"/>
              <a:t>potable</a:t>
            </a:r>
            <a:r>
              <a:rPr lang="it-IT" sz="1200" b="1" spc="-50" dirty="0"/>
              <a:t> </a:t>
            </a:r>
            <a:r>
              <a:rPr lang="it-IT" sz="1200" b="1" spc="-50" dirty="0" err="1"/>
              <a:t>scellée</a:t>
            </a:r>
            <a:r>
              <a:rPr lang="it-IT" sz="1200" b="1" spc="-5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 err="1"/>
              <a:t>des</a:t>
            </a:r>
            <a:r>
              <a:rPr lang="it-IT" sz="1200" b="1" spc="-50" dirty="0"/>
              <a:t> </a:t>
            </a:r>
            <a:r>
              <a:rPr lang="it-IT" sz="1200" b="1" spc="-50" dirty="0" err="1"/>
              <a:t>denrées</a:t>
            </a:r>
            <a:r>
              <a:rPr lang="it-IT" sz="1200" b="1" spc="-50" dirty="0"/>
              <a:t> non </a:t>
            </a:r>
            <a:r>
              <a:rPr lang="it-IT" sz="1200" b="1" spc="-50" dirty="0" err="1"/>
              <a:t>périssables</a:t>
            </a:r>
            <a:r>
              <a:rPr lang="it-IT" sz="1200" b="1" spc="-5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200" b="1" spc="-50" dirty="0" err="1"/>
              <a:t>des</a:t>
            </a:r>
            <a:r>
              <a:rPr lang="it-IT" sz="1200" b="1" spc="-50" dirty="0"/>
              <a:t> </a:t>
            </a:r>
            <a:r>
              <a:rPr lang="it-IT" sz="1200" b="1" spc="-50" dirty="0" err="1"/>
              <a:t>vêtements</a:t>
            </a:r>
            <a:r>
              <a:rPr lang="it-IT" sz="1200" b="1" spc="-50" dirty="0"/>
              <a:t> </a:t>
            </a:r>
            <a:r>
              <a:rPr lang="it-IT" sz="1200" b="1" spc="-50" dirty="0" err="1"/>
              <a:t>épais</a:t>
            </a:r>
            <a:r>
              <a:rPr lang="it-IT" sz="1200" b="1" spc="-50" dirty="0"/>
              <a:t>.</a:t>
            </a:r>
          </a:p>
          <a:p>
            <a:r>
              <a:rPr lang="it-IT" sz="1200" spc="-50" dirty="0" err="1">
                <a:latin typeface="+mj-lt"/>
              </a:rPr>
              <a:t>Mettez</a:t>
            </a:r>
            <a:r>
              <a:rPr lang="it-IT" sz="1200" spc="-50" dirty="0">
                <a:latin typeface="+mj-lt"/>
              </a:rPr>
              <a:t> une </a:t>
            </a:r>
            <a:r>
              <a:rPr lang="it-IT" sz="1200" spc="-50" dirty="0" err="1">
                <a:latin typeface="+mj-lt"/>
              </a:rPr>
              <a:t>photocopie</a:t>
            </a:r>
            <a:r>
              <a:rPr lang="it-IT" sz="1200" spc="-50" dirty="0">
                <a:latin typeface="+mj-lt"/>
              </a:rPr>
              <a:t> de </a:t>
            </a:r>
            <a:r>
              <a:rPr lang="it-IT" sz="1200" spc="-50" dirty="0" err="1">
                <a:latin typeface="+mj-lt"/>
              </a:rPr>
              <a:t>vos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documents</a:t>
            </a:r>
            <a:r>
              <a:rPr lang="it-IT" sz="1200" spc="-50" dirty="0">
                <a:latin typeface="+mj-lt"/>
              </a:rPr>
              <a:t> d'</a:t>
            </a:r>
            <a:r>
              <a:rPr lang="it-IT" sz="1200" spc="-50" dirty="0" err="1">
                <a:latin typeface="+mj-lt"/>
              </a:rPr>
              <a:t>identité</a:t>
            </a:r>
            <a:r>
              <a:rPr lang="it-IT" sz="1200" spc="-50" dirty="0">
                <a:latin typeface="+mj-lt"/>
              </a:rPr>
              <a:t>, </a:t>
            </a:r>
            <a:r>
              <a:rPr lang="it-IT" sz="1200" spc="-50" dirty="0" err="1">
                <a:latin typeface="+mj-lt"/>
              </a:rPr>
              <a:t>dans</a:t>
            </a:r>
            <a:r>
              <a:rPr lang="it-IT" sz="1200" spc="-50" dirty="0">
                <a:latin typeface="+mj-lt"/>
              </a:rPr>
              <a:t> le </a:t>
            </a:r>
            <a:r>
              <a:rPr lang="it-IT" sz="1200" spc="-50" dirty="0" err="1">
                <a:latin typeface="+mj-lt"/>
              </a:rPr>
              <a:t>conteneur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plastique</a:t>
            </a:r>
            <a:r>
              <a:rPr lang="it-IT" sz="1200" spc="-50" dirty="0">
                <a:latin typeface="+mj-lt"/>
              </a:rPr>
              <a:t>, </a:t>
            </a:r>
            <a:r>
              <a:rPr lang="it-IT" sz="1200" spc="-50" dirty="0" err="1">
                <a:latin typeface="+mj-lt"/>
              </a:rPr>
              <a:t>avec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les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autres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documents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importants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ainsi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que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des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médicaments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spécifiques</a:t>
            </a:r>
            <a:r>
              <a:rPr lang="it-IT" sz="1200" spc="-50" dirty="0">
                <a:latin typeface="+mj-lt"/>
              </a:rPr>
              <a:t> et </a:t>
            </a:r>
            <a:r>
              <a:rPr lang="it-IT" sz="1200" spc="-50" dirty="0" err="1">
                <a:latin typeface="+mj-lt"/>
              </a:rPr>
              <a:t>des</a:t>
            </a:r>
            <a:r>
              <a:rPr lang="it-IT" sz="1200" spc="-50" dirty="0">
                <a:latin typeface="+mj-lt"/>
              </a:rPr>
              <a:t> </a:t>
            </a:r>
            <a:r>
              <a:rPr lang="it-IT" sz="1200" spc="-50" dirty="0" err="1">
                <a:latin typeface="+mj-lt"/>
              </a:rPr>
              <a:t>espèces</a:t>
            </a:r>
            <a:r>
              <a:rPr lang="it-IT" sz="1200" spc="-50" dirty="0">
                <a:latin typeface="+mj-lt"/>
              </a:rPr>
              <a:t>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7C53AF0-0CE3-4F1C-A15C-7C77284AF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322" y="3162167"/>
            <a:ext cx="1180872" cy="16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791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ttangolo con angoli arrotondati 76">
            <a:extLst>
              <a:ext uri="{FF2B5EF4-FFF2-40B4-BE49-F238E27FC236}">
                <a16:creationId xmlns:a16="http://schemas.microsoft.com/office/drawing/2014/main" id="{A6FFA5B2-2C30-C141-9D81-7662C185984D}"/>
              </a:ext>
            </a:extLst>
          </p:cNvPr>
          <p:cNvSpPr/>
          <p:nvPr/>
        </p:nvSpPr>
        <p:spPr>
          <a:xfrm>
            <a:off x="260174" y="6416973"/>
            <a:ext cx="6340392" cy="1071701"/>
          </a:xfrm>
          <a:prstGeom prst="roundRect">
            <a:avLst/>
          </a:prstGeom>
          <a:solidFill>
            <a:srgbClr val="F29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6" name="Rettangolo con angoli arrotondati 75">
            <a:extLst>
              <a:ext uri="{FF2B5EF4-FFF2-40B4-BE49-F238E27FC236}">
                <a16:creationId xmlns:a16="http://schemas.microsoft.com/office/drawing/2014/main" id="{E2294DA8-656F-EC41-B239-06A1BF5229F1}"/>
              </a:ext>
            </a:extLst>
          </p:cNvPr>
          <p:cNvSpPr/>
          <p:nvPr/>
        </p:nvSpPr>
        <p:spPr>
          <a:xfrm>
            <a:off x="261282" y="5257369"/>
            <a:ext cx="6339283" cy="1071701"/>
          </a:xfrm>
          <a:prstGeom prst="round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6" name="Rettangolo con angoli arrotondati 25">
            <a:extLst>
              <a:ext uri="{FF2B5EF4-FFF2-40B4-BE49-F238E27FC236}">
                <a16:creationId xmlns:a16="http://schemas.microsoft.com/office/drawing/2014/main" id="{1CD8F852-3E76-9B43-9C29-6A118ADD3847}"/>
              </a:ext>
            </a:extLst>
          </p:cNvPr>
          <p:cNvSpPr/>
          <p:nvPr/>
        </p:nvSpPr>
        <p:spPr>
          <a:xfrm>
            <a:off x="261284" y="4125122"/>
            <a:ext cx="6339282" cy="1059311"/>
          </a:xfrm>
          <a:prstGeom prst="roundRect">
            <a:avLst/>
          </a:prstGeom>
          <a:solidFill>
            <a:srgbClr val="2AA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4B5C93C-48C5-461C-A4E7-3EFB55C11D4B}"/>
              </a:ext>
            </a:extLst>
          </p:cNvPr>
          <p:cNvSpPr/>
          <p:nvPr/>
        </p:nvSpPr>
        <p:spPr>
          <a:xfrm>
            <a:off x="168442" y="1731600"/>
            <a:ext cx="6521116" cy="797347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F0243F3-B943-4B92-980E-A42267A92C8B}"/>
              </a:ext>
            </a:extLst>
          </p:cNvPr>
          <p:cNvSpPr txBox="1"/>
          <p:nvPr/>
        </p:nvSpPr>
        <p:spPr>
          <a:xfrm>
            <a:off x="168442" y="1745610"/>
            <a:ext cx="65211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8EB2DF"/>
                </a:solidFill>
              </a:rPr>
              <a:t>Vigilance</a:t>
            </a:r>
            <a:r>
              <a:rPr lang="it-IT" sz="2000" b="1" dirty="0">
                <a:solidFill>
                  <a:srgbClr val="8EB2DF"/>
                </a:solidFill>
              </a:rPr>
              <a:t> </a:t>
            </a:r>
            <a:r>
              <a:rPr lang="it-IT" sz="2000" b="1" dirty="0" err="1">
                <a:solidFill>
                  <a:srgbClr val="8EB2DF"/>
                </a:solidFill>
              </a:rPr>
              <a:t>météo</a:t>
            </a:r>
            <a:endParaRPr lang="it-IT" sz="2000" b="1" dirty="0">
              <a:solidFill>
                <a:srgbClr val="8EB2DF"/>
              </a:solidFill>
            </a:endParaRPr>
          </a:p>
        </p:txBody>
      </p:sp>
      <p:sp>
        <p:nvSpPr>
          <p:cNvPr id="79" name="CasellaDiTesto 78">
            <a:extLst>
              <a:ext uri="{FF2B5EF4-FFF2-40B4-BE49-F238E27FC236}">
                <a16:creationId xmlns:a16="http://schemas.microsoft.com/office/drawing/2014/main" id="{55234744-92EE-4529-86BC-AF8BBDD36E27}"/>
              </a:ext>
            </a:extLst>
          </p:cNvPr>
          <p:cNvSpPr txBox="1"/>
          <p:nvPr/>
        </p:nvSpPr>
        <p:spPr>
          <a:xfrm>
            <a:off x="207073" y="2160921"/>
            <a:ext cx="64967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système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vigilance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météo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signale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préalable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la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possibilité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évènements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météos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potentiellement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dangereux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se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produisent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 L'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échelle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danger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l'alerte est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exprimée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par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CODES-COULEURS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allant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du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vert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(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aucune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criticité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au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jaune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orange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enfin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rouge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VIGILANCE MÉTÉO la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Commune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informe la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population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selon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moyens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communication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spécifiés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ci-dessous pour 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chaque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code-</a:t>
            </a:r>
            <a:r>
              <a:rPr lang="it-IT" sz="1400" spc="-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couleur</a:t>
            </a:r>
            <a:r>
              <a:rPr lang="it-IT" sz="1400" spc="-3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84" name="CasellaDiTesto 83">
            <a:extLst>
              <a:ext uri="{FF2B5EF4-FFF2-40B4-BE49-F238E27FC236}">
                <a16:creationId xmlns:a16="http://schemas.microsoft.com/office/drawing/2014/main" id="{770BED30-3DA8-4455-8132-0BCF5A783B53}"/>
              </a:ext>
            </a:extLst>
          </p:cNvPr>
          <p:cNvSpPr txBox="1"/>
          <p:nvPr/>
        </p:nvSpPr>
        <p:spPr>
          <a:xfrm>
            <a:off x="781937" y="8753123"/>
            <a:ext cx="1669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spc="-6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Site web de la </a:t>
            </a:r>
            <a:r>
              <a:rPr lang="it-IT" sz="1200" b="1" spc="-6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Commune</a:t>
            </a:r>
            <a:endParaRPr lang="it-IT" sz="1200" b="1" spc="-6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5" name="CasellaDiTesto 84">
            <a:extLst>
              <a:ext uri="{FF2B5EF4-FFF2-40B4-BE49-F238E27FC236}">
                <a16:creationId xmlns:a16="http://schemas.microsoft.com/office/drawing/2014/main" id="{C0B0742B-A145-47E6-9DEE-4A2A0E736409}"/>
              </a:ext>
            </a:extLst>
          </p:cNvPr>
          <p:cNvSpPr txBox="1"/>
          <p:nvPr/>
        </p:nvSpPr>
        <p:spPr>
          <a:xfrm>
            <a:off x="792364" y="9092997"/>
            <a:ext cx="1594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PMV </a:t>
            </a:r>
          </a:p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</a:t>
            </a:r>
            <a:r>
              <a:rPr lang="it-IT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Panneaux</a:t>
            </a: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à </a:t>
            </a:r>
            <a:r>
              <a:rPr lang="it-IT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message</a:t>
            </a: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it-IT" sz="12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variable</a:t>
            </a: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</a:t>
            </a:r>
          </a:p>
        </p:txBody>
      </p:sp>
      <p:sp>
        <p:nvSpPr>
          <p:cNvPr id="86" name="CasellaDiTesto 85">
            <a:extLst>
              <a:ext uri="{FF2B5EF4-FFF2-40B4-BE49-F238E27FC236}">
                <a16:creationId xmlns:a16="http://schemas.microsoft.com/office/drawing/2014/main" id="{9AB96938-569C-48EF-A2D5-A33A836770CB}"/>
              </a:ext>
            </a:extLst>
          </p:cNvPr>
          <p:cNvSpPr txBox="1"/>
          <p:nvPr/>
        </p:nvSpPr>
        <p:spPr>
          <a:xfrm>
            <a:off x="2716815" y="8753123"/>
            <a:ext cx="13549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Coup-de fil/SMS</a:t>
            </a:r>
          </a:p>
        </p:txBody>
      </p:sp>
      <p:sp>
        <p:nvSpPr>
          <p:cNvPr id="87" name="CasellaDiTesto 86">
            <a:extLst>
              <a:ext uri="{FF2B5EF4-FFF2-40B4-BE49-F238E27FC236}">
                <a16:creationId xmlns:a16="http://schemas.microsoft.com/office/drawing/2014/main" id="{A51F50C9-ABC9-451A-A4EE-AD9BBC8A7010}"/>
              </a:ext>
            </a:extLst>
          </p:cNvPr>
          <p:cNvSpPr txBox="1"/>
          <p:nvPr/>
        </p:nvSpPr>
        <p:spPr>
          <a:xfrm>
            <a:off x="2782209" y="9277663"/>
            <a:ext cx="510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App</a:t>
            </a:r>
          </a:p>
        </p:txBody>
      </p:sp>
      <p:sp>
        <p:nvSpPr>
          <p:cNvPr id="88" name="CasellaDiTesto 87">
            <a:extLst>
              <a:ext uri="{FF2B5EF4-FFF2-40B4-BE49-F238E27FC236}">
                <a16:creationId xmlns:a16="http://schemas.microsoft.com/office/drawing/2014/main" id="{71B7AF49-681B-4CAB-85BB-CDF8812B2CA1}"/>
              </a:ext>
            </a:extLst>
          </p:cNvPr>
          <p:cNvSpPr txBox="1"/>
          <p:nvPr/>
        </p:nvSpPr>
        <p:spPr>
          <a:xfrm>
            <a:off x="4373653" y="9277663"/>
            <a:ext cx="907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WhatsApp</a:t>
            </a:r>
          </a:p>
        </p:txBody>
      </p:sp>
      <p:sp>
        <p:nvSpPr>
          <p:cNvPr id="89" name="CasellaDiTesto 88">
            <a:extLst>
              <a:ext uri="{FF2B5EF4-FFF2-40B4-BE49-F238E27FC236}">
                <a16:creationId xmlns:a16="http://schemas.microsoft.com/office/drawing/2014/main" id="{4388D35B-8B7F-47C5-8263-85A0FDB942D6}"/>
              </a:ext>
            </a:extLst>
          </p:cNvPr>
          <p:cNvSpPr txBox="1"/>
          <p:nvPr/>
        </p:nvSpPr>
        <p:spPr>
          <a:xfrm>
            <a:off x="4404198" y="8753123"/>
            <a:ext cx="742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E-mail</a:t>
            </a:r>
          </a:p>
        </p:txBody>
      </p:sp>
      <p:sp>
        <p:nvSpPr>
          <p:cNvPr id="90" name="CasellaDiTesto 89">
            <a:extLst>
              <a:ext uri="{FF2B5EF4-FFF2-40B4-BE49-F238E27FC236}">
                <a16:creationId xmlns:a16="http://schemas.microsoft.com/office/drawing/2014/main" id="{F23BA076-0F65-41D0-B4C3-557F9B200586}"/>
              </a:ext>
            </a:extLst>
          </p:cNvPr>
          <p:cNvSpPr txBox="1"/>
          <p:nvPr/>
        </p:nvSpPr>
        <p:spPr>
          <a:xfrm>
            <a:off x="5822657" y="8753123"/>
            <a:ext cx="9262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Facebook</a:t>
            </a:r>
          </a:p>
        </p:txBody>
      </p: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726D182E-201A-4221-81AD-F477258869D2}"/>
              </a:ext>
            </a:extLst>
          </p:cNvPr>
          <p:cNvSpPr txBox="1"/>
          <p:nvPr/>
        </p:nvSpPr>
        <p:spPr>
          <a:xfrm>
            <a:off x="5841276" y="9277663"/>
            <a:ext cx="7859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it-IT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Twitter</a:t>
            </a:r>
          </a:p>
        </p:txBody>
      </p:sp>
      <p:pic>
        <p:nvPicPr>
          <p:cNvPr id="100" name="Immagine 99">
            <a:extLst>
              <a:ext uri="{FF2B5EF4-FFF2-40B4-BE49-F238E27FC236}">
                <a16:creationId xmlns:a16="http://schemas.microsoft.com/office/drawing/2014/main" id="{B81C1AAB-6A1E-4758-B0D3-DA91514F9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927" y="79590"/>
            <a:ext cx="684000" cy="681721"/>
          </a:xfrm>
          <a:prstGeom prst="rect">
            <a:avLst/>
          </a:prstGeom>
        </p:spPr>
      </p:pic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CA3F7914-B6A7-43F2-A446-FFE5F6854E74}"/>
              </a:ext>
            </a:extLst>
          </p:cNvPr>
          <p:cNvSpPr txBox="1"/>
          <p:nvPr/>
        </p:nvSpPr>
        <p:spPr>
          <a:xfrm>
            <a:off x="186806" y="3458757"/>
            <a:ext cx="6496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Bien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que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très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fiables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alertes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météos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sont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entourées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d'un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certain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degré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incertitude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Il est utile de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connaitre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risques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potentiels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pour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adopter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comportements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meilleurs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prévenir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accidents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200" b="1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dégats</a:t>
            </a:r>
            <a:r>
              <a:rPr lang="it-IT" sz="12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C00BEE5-39D2-9245-B5AD-51726AD24EA4}"/>
              </a:ext>
            </a:extLst>
          </p:cNvPr>
          <p:cNvSpPr/>
          <p:nvPr/>
        </p:nvSpPr>
        <p:spPr>
          <a:xfrm>
            <a:off x="378067" y="4466941"/>
            <a:ext cx="35934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cap="small" dirty="0"/>
              <a:t>VIGILANCE VERT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01F735C-8C8E-D64A-881C-58DB5E5E056E}"/>
              </a:ext>
            </a:extLst>
          </p:cNvPr>
          <p:cNvSpPr/>
          <p:nvPr/>
        </p:nvSpPr>
        <p:spPr>
          <a:xfrm>
            <a:off x="378003" y="6499215"/>
            <a:ext cx="302526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cap="small" dirty="0"/>
              <a:t>VIGILANCE ORANGE</a:t>
            </a:r>
          </a:p>
          <a:p>
            <a:r>
              <a:rPr lang="it-IT" sz="1200" spc="-50" dirty="0" err="1"/>
              <a:t>des</a:t>
            </a:r>
            <a:r>
              <a:rPr lang="it-IT" sz="1200" spc="-50" dirty="0"/>
              <a:t> </a:t>
            </a:r>
            <a:r>
              <a:rPr lang="it-IT" sz="1200" spc="-50" dirty="0" err="1"/>
              <a:t>phénomènes</a:t>
            </a:r>
            <a:r>
              <a:rPr lang="it-IT" sz="1200" spc="-50" dirty="0"/>
              <a:t> plus </a:t>
            </a:r>
            <a:r>
              <a:rPr lang="it-IT" sz="1200" spc="-50" dirty="0" err="1"/>
              <a:t>intenses</a:t>
            </a:r>
            <a:r>
              <a:rPr lang="it-IT" sz="1200" spc="-50" dirty="0"/>
              <a:t> </a:t>
            </a:r>
            <a:r>
              <a:rPr lang="it-IT" sz="1200" spc="-50" dirty="0" err="1"/>
              <a:t>que</a:t>
            </a:r>
            <a:r>
              <a:rPr lang="it-IT" sz="1200" spc="-50" dirty="0"/>
              <a:t> </a:t>
            </a:r>
            <a:r>
              <a:rPr lang="it-IT" sz="1200" spc="-50" dirty="0" err="1"/>
              <a:t>ceux</a:t>
            </a:r>
            <a:r>
              <a:rPr lang="it-IT" sz="1200" spc="-50" dirty="0"/>
              <a:t> </a:t>
            </a:r>
            <a:r>
              <a:rPr lang="it-IT" sz="1200" spc="-50" dirty="0" err="1"/>
              <a:t>normalement</a:t>
            </a:r>
            <a:r>
              <a:rPr lang="it-IT" sz="1200" spc="-50" dirty="0"/>
              <a:t> </a:t>
            </a:r>
            <a:r>
              <a:rPr lang="it-IT" sz="1200" spc="-50" dirty="0" err="1"/>
              <a:t>prévus</a:t>
            </a:r>
            <a:r>
              <a:rPr lang="it-IT" sz="1200" spc="-50" dirty="0"/>
              <a:t> </a:t>
            </a:r>
            <a:r>
              <a:rPr lang="it-IT" sz="1200" spc="-50" dirty="0" err="1"/>
              <a:t>pourraient</a:t>
            </a:r>
            <a:r>
              <a:rPr lang="it-IT" sz="1200" spc="-50" dirty="0"/>
              <a:t> se </a:t>
            </a:r>
            <a:r>
              <a:rPr lang="it-IT" sz="1200" spc="-50" dirty="0" err="1"/>
              <a:t>produire</a:t>
            </a:r>
            <a:r>
              <a:rPr lang="it-IT" sz="1200" spc="-50" dirty="0"/>
              <a:t>, et </a:t>
            </a:r>
            <a:r>
              <a:rPr lang="it-IT" sz="1200" spc="-50" dirty="0" err="1"/>
              <a:t>etre</a:t>
            </a:r>
            <a:r>
              <a:rPr lang="it-IT" sz="1200" spc="-50" dirty="0"/>
              <a:t> </a:t>
            </a:r>
            <a:r>
              <a:rPr lang="it-IT" sz="1200" b="1" spc="-50" dirty="0" err="1"/>
              <a:t>dangereux</a:t>
            </a:r>
            <a:r>
              <a:rPr lang="it-IT" sz="1200" spc="-50" dirty="0"/>
              <a:t> pour </a:t>
            </a:r>
            <a:r>
              <a:rPr lang="it-IT" sz="1200" spc="-50" dirty="0" err="1"/>
              <a:t>les</a:t>
            </a:r>
            <a:r>
              <a:rPr lang="it-IT" sz="1200" spc="-50" dirty="0"/>
              <a:t> </a:t>
            </a:r>
            <a:r>
              <a:rPr lang="it-IT" sz="1200" spc="-50" dirty="0" err="1"/>
              <a:t>personnes</a:t>
            </a:r>
            <a:r>
              <a:rPr lang="it-IT" sz="1200" spc="-50" dirty="0"/>
              <a:t> et le </a:t>
            </a:r>
            <a:r>
              <a:rPr lang="it-IT" sz="1200" spc="-50" dirty="0" err="1"/>
              <a:t>biens</a:t>
            </a:r>
            <a:r>
              <a:rPr lang="it-IT" sz="1200" spc="-50" dirty="0"/>
              <a:t>.</a:t>
            </a:r>
          </a:p>
        </p:txBody>
      </p:sp>
      <p:sp>
        <p:nvSpPr>
          <p:cNvPr id="80" name="Rettangolo con angoli arrotondati 79">
            <a:extLst>
              <a:ext uri="{FF2B5EF4-FFF2-40B4-BE49-F238E27FC236}">
                <a16:creationId xmlns:a16="http://schemas.microsoft.com/office/drawing/2014/main" id="{418F10DB-1927-4347-A00F-70E247A4F92D}"/>
              </a:ext>
            </a:extLst>
          </p:cNvPr>
          <p:cNvSpPr/>
          <p:nvPr/>
        </p:nvSpPr>
        <p:spPr>
          <a:xfrm>
            <a:off x="258240" y="7558952"/>
            <a:ext cx="6342326" cy="1071701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EEBD438D-7D84-274C-86E3-2417839E8486}"/>
              </a:ext>
            </a:extLst>
          </p:cNvPr>
          <p:cNvSpPr/>
          <p:nvPr/>
        </p:nvSpPr>
        <p:spPr>
          <a:xfrm>
            <a:off x="353277" y="7643357"/>
            <a:ext cx="249231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cap="small" dirty="0"/>
              <a:t>VIGILANCE ROUGE</a:t>
            </a:r>
          </a:p>
          <a:p>
            <a:r>
              <a:rPr lang="it-IT" sz="1200" dirty="0" err="1"/>
              <a:t>des</a:t>
            </a:r>
            <a:r>
              <a:rPr lang="it-IT" sz="1200" dirty="0"/>
              <a:t> </a:t>
            </a:r>
            <a:r>
              <a:rPr lang="it-IT" sz="1200" dirty="0" err="1"/>
              <a:t>phénomènes</a:t>
            </a:r>
            <a:r>
              <a:rPr lang="it-IT" sz="1200" dirty="0"/>
              <a:t> </a:t>
            </a:r>
            <a:r>
              <a:rPr lang="it-IT" sz="1200" dirty="0" err="1"/>
              <a:t>extrêmes</a:t>
            </a:r>
            <a:r>
              <a:rPr lang="it-IT" sz="1200" dirty="0"/>
              <a:t>, </a:t>
            </a:r>
            <a:r>
              <a:rPr lang="it-IT" sz="1200" b="1" dirty="0" err="1"/>
              <a:t>très</a:t>
            </a:r>
            <a:r>
              <a:rPr lang="it-IT" sz="1200" dirty="0"/>
              <a:t> </a:t>
            </a:r>
            <a:r>
              <a:rPr lang="it-IT" sz="1200" b="1" dirty="0" err="1"/>
              <a:t>dangereux</a:t>
            </a:r>
            <a:r>
              <a:rPr lang="it-IT" sz="1200" dirty="0"/>
              <a:t>  pour </a:t>
            </a:r>
            <a:r>
              <a:rPr lang="it-IT" sz="1200" dirty="0" err="1"/>
              <a:t>les</a:t>
            </a:r>
            <a:r>
              <a:rPr lang="it-IT" sz="1200" dirty="0"/>
              <a:t> </a:t>
            </a:r>
            <a:r>
              <a:rPr lang="it-IT" sz="1200" dirty="0" err="1"/>
              <a:t>personnes</a:t>
            </a:r>
            <a:r>
              <a:rPr lang="it-IT" sz="1200" dirty="0"/>
              <a:t> et </a:t>
            </a:r>
            <a:r>
              <a:rPr lang="it-IT" sz="1200" dirty="0" err="1"/>
              <a:t>les</a:t>
            </a:r>
            <a:r>
              <a:rPr lang="it-IT" sz="1200" dirty="0"/>
              <a:t> </a:t>
            </a:r>
            <a:r>
              <a:rPr lang="it-IT" sz="1200" dirty="0" err="1"/>
              <a:t>biens</a:t>
            </a:r>
            <a:r>
              <a:rPr lang="it-IT" sz="1200" dirty="0"/>
              <a:t> </a:t>
            </a:r>
            <a:r>
              <a:rPr lang="it-IT" sz="1200" dirty="0" err="1"/>
              <a:t>ont</a:t>
            </a:r>
            <a:r>
              <a:rPr lang="it-IT" sz="1200" dirty="0"/>
              <a:t> </a:t>
            </a:r>
            <a:r>
              <a:rPr lang="it-IT" sz="1200" dirty="0" err="1"/>
              <a:t>été</a:t>
            </a:r>
            <a:r>
              <a:rPr lang="it-IT" sz="1200" dirty="0"/>
              <a:t> </a:t>
            </a:r>
            <a:r>
              <a:rPr lang="it-IT" sz="1200" dirty="0" err="1"/>
              <a:t>prévus</a:t>
            </a:r>
            <a:r>
              <a:rPr lang="it-IT" sz="1200" dirty="0"/>
              <a:t>.</a:t>
            </a:r>
          </a:p>
        </p:txBody>
      </p:sp>
      <p:pic>
        <p:nvPicPr>
          <p:cNvPr id="116" name="Immagine 115">
            <a:extLst>
              <a:ext uri="{FF2B5EF4-FFF2-40B4-BE49-F238E27FC236}">
                <a16:creationId xmlns:a16="http://schemas.microsoft.com/office/drawing/2014/main" id="{2AE55320-17C4-2449-B04D-5189D2905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543" y="7840508"/>
            <a:ext cx="562050" cy="519631"/>
          </a:xfrm>
          <a:prstGeom prst="rect">
            <a:avLst/>
          </a:prstGeom>
        </p:spPr>
      </p:pic>
      <p:pic>
        <p:nvPicPr>
          <p:cNvPr id="118" name="Immagine 117">
            <a:extLst>
              <a:ext uri="{FF2B5EF4-FFF2-40B4-BE49-F238E27FC236}">
                <a16:creationId xmlns:a16="http://schemas.microsoft.com/office/drawing/2014/main" id="{BF33F302-18DD-B34C-91E2-52D8B7EAB3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70" y="7840508"/>
            <a:ext cx="562050" cy="519631"/>
          </a:xfrm>
          <a:prstGeom prst="rect">
            <a:avLst/>
          </a:prstGeom>
        </p:spPr>
      </p:pic>
      <p:pic>
        <p:nvPicPr>
          <p:cNvPr id="120" name="Immagine 119">
            <a:extLst>
              <a:ext uri="{FF2B5EF4-FFF2-40B4-BE49-F238E27FC236}">
                <a16:creationId xmlns:a16="http://schemas.microsoft.com/office/drawing/2014/main" id="{F492AF1D-D7BB-5A43-BF23-A12489FBEB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249" y="7840508"/>
            <a:ext cx="562050" cy="519631"/>
          </a:xfrm>
          <a:prstGeom prst="rect">
            <a:avLst/>
          </a:prstGeom>
        </p:spPr>
      </p:pic>
      <p:pic>
        <p:nvPicPr>
          <p:cNvPr id="122" name="Immagine 121">
            <a:extLst>
              <a:ext uri="{FF2B5EF4-FFF2-40B4-BE49-F238E27FC236}">
                <a16:creationId xmlns:a16="http://schemas.microsoft.com/office/drawing/2014/main" id="{91822238-0F4C-EE42-B961-6042AE1064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202" y="7840508"/>
            <a:ext cx="562050" cy="519631"/>
          </a:xfrm>
          <a:prstGeom prst="rect">
            <a:avLst/>
          </a:prstGeom>
        </p:spPr>
      </p:pic>
      <p:pic>
        <p:nvPicPr>
          <p:cNvPr id="124" name="Immagine 123">
            <a:extLst>
              <a:ext uri="{FF2B5EF4-FFF2-40B4-BE49-F238E27FC236}">
                <a16:creationId xmlns:a16="http://schemas.microsoft.com/office/drawing/2014/main" id="{5586E053-F336-B445-82E9-D0C86F6967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404" y="7840508"/>
            <a:ext cx="562050" cy="519631"/>
          </a:xfrm>
          <a:prstGeom prst="rect">
            <a:avLst/>
          </a:prstGeom>
        </p:spPr>
      </p:pic>
      <p:pic>
        <p:nvPicPr>
          <p:cNvPr id="126" name="Immagine 125">
            <a:extLst>
              <a:ext uri="{FF2B5EF4-FFF2-40B4-BE49-F238E27FC236}">
                <a16:creationId xmlns:a16="http://schemas.microsoft.com/office/drawing/2014/main" id="{0BD86438-1806-014C-A105-9656BEAA6D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64" y="7840508"/>
            <a:ext cx="562050" cy="519631"/>
          </a:xfrm>
          <a:prstGeom prst="rect">
            <a:avLst/>
          </a:prstGeom>
        </p:spPr>
      </p:pic>
      <p:pic>
        <p:nvPicPr>
          <p:cNvPr id="130" name="Immagine 129">
            <a:extLst>
              <a:ext uri="{FF2B5EF4-FFF2-40B4-BE49-F238E27FC236}">
                <a16:creationId xmlns:a16="http://schemas.microsoft.com/office/drawing/2014/main" id="{CC72C996-5350-C042-97FC-4F6778D799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954" y="7840508"/>
            <a:ext cx="562050" cy="519631"/>
          </a:xfrm>
          <a:prstGeom prst="rect">
            <a:avLst/>
          </a:prstGeom>
        </p:spPr>
      </p:pic>
      <p:pic>
        <p:nvPicPr>
          <p:cNvPr id="132" name="Immagine 131">
            <a:extLst>
              <a:ext uri="{FF2B5EF4-FFF2-40B4-BE49-F238E27FC236}">
                <a16:creationId xmlns:a16="http://schemas.microsoft.com/office/drawing/2014/main" id="{4EE41705-16E0-BE4E-B725-9B9F2CFB6F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126" y="7840508"/>
            <a:ext cx="562050" cy="519631"/>
          </a:xfrm>
          <a:prstGeom prst="rect">
            <a:avLst/>
          </a:prstGeom>
        </p:spPr>
      </p:pic>
      <p:pic>
        <p:nvPicPr>
          <p:cNvPr id="133" name="Immagine 132">
            <a:extLst>
              <a:ext uri="{FF2B5EF4-FFF2-40B4-BE49-F238E27FC236}">
                <a16:creationId xmlns:a16="http://schemas.microsoft.com/office/drawing/2014/main" id="{84B2743C-2452-3145-A181-162DE5EB03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70" y="6692866"/>
            <a:ext cx="562050" cy="519631"/>
          </a:xfrm>
          <a:prstGeom prst="rect">
            <a:avLst/>
          </a:prstGeom>
        </p:spPr>
      </p:pic>
      <p:pic>
        <p:nvPicPr>
          <p:cNvPr id="134" name="Immagine 133">
            <a:extLst>
              <a:ext uri="{FF2B5EF4-FFF2-40B4-BE49-F238E27FC236}">
                <a16:creationId xmlns:a16="http://schemas.microsoft.com/office/drawing/2014/main" id="{3DF5BC10-7D4F-8A44-AF07-6E984824FC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93" y="6692866"/>
            <a:ext cx="562050" cy="519631"/>
          </a:xfrm>
          <a:prstGeom prst="rect">
            <a:avLst/>
          </a:prstGeom>
        </p:spPr>
      </p:pic>
      <p:pic>
        <p:nvPicPr>
          <p:cNvPr id="135" name="Immagine 134">
            <a:extLst>
              <a:ext uri="{FF2B5EF4-FFF2-40B4-BE49-F238E27FC236}">
                <a16:creationId xmlns:a16="http://schemas.microsoft.com/office/drawing/2014/main" id="{4079C978-F907-9C4B-8D94-1BB8922478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263" y="6692866"/>
            <a:ext cx="562050" cy="519631"/>
          </a:xfrm>
          <a:prstGeom prst="rect">
            <a:avLst/>
          </a:prstGeom>
        </p:spPr>
      </p:pic>
      <p:pic>
        <p:nvPicPr>
          <p:cNvPr id="136" name="Immagine 135">
            <a:extLst>
              <a:ext uri="{FF2B5EF4-FFF2-40B4-BE49-F238E27FC236}">
                <a16:creationId xmlns:a16="http://schemas.microsoft.com/office/drawing/2014/main" id="{7DC3A1D8-EECD-A144-8D43-9761069F66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404" y="6692866"/>
            <a:ext cx="562050" cy="519631"/>
          </a:xfrm>
          <a:prstGeom prst="rect">
            <a:avLst/>
          </a:prstGeom>
        </p:spPr>
      </p:pic>
      <p:pic>
        <p:nvPicPr>
          <p:cNvPr id="137" name="Immagine 136">
            <a:extLst>
              <a:ext uri="{FF2B5EF4-FFF2-40B4-BE49-F238E27FC236}">
                <a16:creationId xmlns:a16="http://schemas.microsoft.com/office/drawing/2014/main" id="{6317330E-C397-194C-AB45-F85877E49A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64" y="6692866"/>
            <a:ext cx="562050" cy="519631"/>
          </a:xfrm>
          <a:prstGeom prst="rect">
            <a:avLst/>
          </a:prstGeom>
        </p:spPr>
      </p:pic>
      <p:pic>
        <p:nvPicPr>
          <p:cNvPr id="138" name="Immagine 137">
            <a:extLst>
              <a:ext uri="{FF2B5EF4-FFF2-40B4-BE49-F238E27FC236}">
                <a16:creationId xmlns:a16="http://schemas.microsoft.com/office/drawing/2014/main" id="{9169BC6A-0959-5644-8D26-97892CA159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588" y="6692866"/>
            <a:ext cx="562050" cy="519631"/>
          </a:xfrm>
          <a:prstGeom prst="rect">
            <a:avLst/>
          </a:prstGeom>
        </p:spPr>
      </p:pic>
      <p:pic>
        <p:nvPicPr>
          <p:cNvPr id="139" name="Immagine 138">
            <a:extLst>
              <a:ext uri="{FF2B5EF4-FFF2-40B4-BE49-F238E27FC236}">
                <a16:creationId xmlns:a16="http://schemas.microsoft.com/office/drawing/2014/main" id="{97E20037-8D09-F64E-B112-BA2D799678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825" y="6692866"/>
            <a:ext cx="562050" cy="519631"/>
          </a:xfrm>
          <a:prstGeom prst="rect">
            <a:avLst/>
          </a:prstGeom>
        </p:spPr>
      </p:pic>
      <p:pic>
        <p:nvPicPr>
          <p:cNvPr id="140" name="Immagine 139">
            <a:extLst>
              <a:ext uri="{FF2B5EF4-FFF2-40B4-BE49-F238E27FC236}">
                <a16:creationId xmlns:a16="http://schemas.microsoft.com/office/drawing/2014/main" id="{EAEC38F8-543A-864B-99A9-DC3BED95E7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356" y="5520127"/>
            <a:ext cx="562051" cy="519631"/>
          </a:xfrm>
          <a:prstGeom prst="rect">
            <a:avLst/>
          </a:prstGeom>
        </p:spPr>
      </p:pic>
      <p:pic>
        <p:nvPicPr>
          <p:cNvPr id="141" name="Immagine 140">
            <a:extLst>
              <a:ext uri="{FF2B5EF4-FFF2-40B4-BE49-F238E27FC236}">
                <a16:creationId xmlns:a16="http://schemas.microsoft.com/office/drawing/2014/main" id="{332390C9-B2DC-764E-9772-D0FA4EF105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404" y="5520127"/>
            <a:ext cx="562051" cy="519631"/>
          </a:xfrm>
          <a:prstGeom prst="rect">
            <a:avLst/>
          </a:prstGeom>
        </p:spPr>
      </p:pic>
      <p:pic>
        <p:nvPicPr>
          <p:cNvPr id="142" name="Immagine 141">
            <a:extLst>
              <a:ext uri="{FF2B5EF4-FFF2-40B4-BE49-F238E27FC236}">
                <a16:creationId xmlns:a16="http://schemas.microsoft.com/office/drawing/2014/main" id="{B963FA2A-4586-1745-90D4-B6C9FA6C817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64" y="5520127"/>
            <a:ext cx="562051" cy="519631"/>
          </a:xfrm>
          <a:prstGeom prst="rect">
            <a:avLst/>
          </a:prstGeom>
        </p:spPr>
      </p:pic>
      <p:pic>
        <p:nvPicPr>
          <p:cNvPr id="143" name="Immagine 142">
            <a:extLst>
              <a:ext uri="{FF2B5EF4-FFF2-40B4-BE49-F238E27FC236}">
                <a16:creationId xmlns:a16="http://schemas.microsoft.com/office/drawing/2014/main" id="{538618B8-88C1-7D40-B614-37564B8EE8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8" y="5520127"/>
            <a:ext cx="562051" cy="519631"/>
          </a:xfrm>
          <a:prstGeom prst="rect">
            <a:avLst/>
          </a:prstGeom>
        </p:spPr>
      </p:pic>
      <p:pic>
        <p:nvPicPr>
          <p:cNvPr id="144" name="Immagine 143">
            <a:extLst>
              <a:ext uri="{FF2B5EF4-FFF2-40B4-BE49-F238E27FC236}">
                <a16:creationId xmlns:a16="http://schemas.microsoft.com/office/drawing/2014/main" id="{B6A6B743-F015-924F-B202-2CA3D12CAF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40" y="5520127"/>
            <a:ext cx="562051" cy="519631"/>
          </a:xfrm>
          <a:prstGeom prst="rect">
            <a:avLst/>
          </a:prstGeom>
        </p:spPr>
      </p:pic>
      <p:pic>
        <p:nvPicPr>
          <p:cNvPr id="145" name="Immagine 144">
            <a:extLst>
              <a:ext uri="{FF2B5EF4-FFF2-40B4-BE49-F238E27FC236}">
                <a16:creationId xmlns:a16="http://schemas.microsoft.com/office/drawing/2014/main" id="{A34B9BBD-F551-C649-9B8D-688173775F0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03" y="8691034"/>
            <a:ext cx="474369" cy="438567"/>
          </a:xfrm>
          <a:prstGeom prst="rect">
            <a:avLst/>
          </a:prstGeom>
        </p:spPr>
      </p:pic>
      <p:pic>
        <p:nvPicPr>
          <p:cNvPr id="146" name="Immagine 145">
            <a:extLst>
              <a:ext uri="{FF2B5EF4-FFF2-40B4-BE49-F238E27FC236}">
                <a16:creationId xmlns:a16="http://schemas.microsoft.com/office/drawing/2014/main" id="{B018F692-B58F-7446-AA0D-D22F867801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819" y="9180618"/>
            <a:ext cx="474369" cy="438567"/>
          </a:xfrm>
          <a:prstGeom prst="rect">
            <a:avLst/>
          </a:prstGeom>
        </p:spPr>
      </p:pic>
      <p:pic>
        <p:nvPicPr>
          <p:cNvPr id="147" name="Immagine 146">
            <a:extLst>
              <a:ext uri="{FF2B5EF4-FFF2-40B4-BE49-F238E27FC236}">
                <a16:creationId xmlns:a16="http://schemas.microsoft.com/office/drawing/2014/main" id="{9104EA54-76AE-2B45-A9B7-42223195E6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460" y="8704703"/>
            <a:ext cx="474369" cy="438567"/>
          </a:xfrm>
          <a:prstGeom prst="rect">
            <a:avLst/>
          </a:prstGeom>
        </p:spPr>
      </p:pic>
      <p:pic>
        <p:nvPicPr>
          <p:cNvPr id="148" name="Immagine 147">
            <a:extLst>
              <a:ext uri="{FF2B5EF4-FFF2-40B4-BE49-F238E27FC236}">
                <a16:creationId xmlns:a16="http://schemas.microsoft.com/office/drawing/2014/main" id="{39590706-793F-7448-96CF-F5138177D2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325" y="9206320"/>
            <a:ext cx="474369" cy="438567"/>
          </a:xfrm>
          <a:prstGeom prst="rect">
            <a:avLst/>
          </a:prstGeom>
        </p:spPr>
      </p:pic>
      <p:pic>
        <p:nvPicPr>
          <p:cNvPr id="149" name="Immagine 148">
            <a:extLst>
              <a:ext uri="{FF2B5EF4-FFF2-40B4-BE49-F238E27FC236}">
                <a16:creationId xmlns:a16="http://schemas.microsoft.com/office/drawing/2014/main" id="{F9EB9589-B61E-CA44-8ED6-E620F4C5C4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683" y="8673888"/>
            <a:ext cx="474369" cy="438567"/>
          </a:xfrm>
          <a:prstGeom prst="rect">
            <a:avLst/>
          </a:prstGeom>
        </p:spPr>
      </p:pic>
      <p:pic>
        <p:nvPicPr>
          <p:cNvPr id="150" name="Immagine 149">
            <a:extLst>
              <a:ext uri="{FF2B5EF4-FFF2-40B4-BE49-F238E27FC236}">
                <a16:creationId xmlns:a16="http://schemas.microsoft.com/office/drawing/2014/main" id="{68E1746E-2B6C-BE4B-AB24-67A53B4EB0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330" y="8685463"/>
            <a:ext cx="474369" cy="438567"/>
          </a:xfrm>
          <a:prstGeom prst="rect">
            <a:avLst/>
          </a:prstGeom>
        </p:spPr>
      </p:pic>
      <p:pic>
        <p:nvPicPr>
          <p:cNvPr id="151" name="Immagine 150">
            <a:extLst>
              <a:ext uri="{FF2B5EF4-FFF2-40B4-BE49-F238E27FC236}">
                <a16:creationId xmlns:a16="http://schemas.microsoft.com/office/drawing/2014/main" id="{07EF2BF7-F123-A84F-8BA6-A4C4B82A44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439" y="9194749"/>
            <a:ext cx="474369" cy="438567"/>
          </a:xfrm>
          <a:prstGeom prst="rect">
            <a:avLst/>
          </a:prstGeom>
        </p:spPr>
      </p:pic>
      <p:pic>
        <p:nvPicPr>
          <p:cNvPr id="152" name="Immagine 151">
            <a:extLst>
              <a:ext uri="{FF2B5EF4-FFF2-40B4-BE49-F238E27FC236}">
                <a16:creationId xmlns:a16="http://schemas.microsoft.com/office/drawing/2014/main" id="{423569B7-3BD9-4C42-89E1-F83760392F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230" y="9183172"/>
            <a:ext cx="474369" cy="438567"/>
          </a:xfrm>
          <a:prstGeom prst="rect">
            <a:avLst/>
          </a:prstGeom>
        </p:spPr>
      </p:pic>
      <p:grpSp>
        <p:nvGrpSpPr>
          <p:cNvPr id="58" name="Gruppo 57">
            <a:extLst>
              <a:ext uri="{FF2B5EF4-FFF2-40B4-BE49-F238E27FC236}">
                <a16:creationId xmlns:a16="http://schemas.microsoft.com/office/drawing/2014/main" id="{ADE78F97-599D-3740-9FD3-54D88C6B6648}"/>
              </a:ext>
            </a:extLst>
          </p:cNvPr>
          <p:cNvGrpSpPr/>
          <p:nvPr/>
        </p:nvGrpSpPr>
        <p:grpSpPr>
          <a:xfrm>
            <a:off x="592751" y="123660"/>
            <a:ext cx="1696155" cy="1083532"/>
            <a:chOff x="592751" y="130996"/>
            <a:chExt cx="1696155" cy="1083532"/>
          </a:xfrm>
        </p:grpSpPr>
        <p:sp>
          <p:nvSpPr>
            <p:cNvPr id="59" name="Rettangolo 58">
              <a:extLst>
                <a:ext uri="{FF2B5EF4-FFF2-40B4-BE49-F238E27FC236}">
                  <a16:creationId xmlns:a16="http://schemas.microsoft.com/office/drawing/2014/main" id="{3E76EC55-99EE-4D4F-B06A-E18E11AA8CB8}"/>
                </a:ext>
              </a:extLst>
            </p:cNvPr>
            <p:cNvSpPr/>
            <p:nvPr/>
          </p:nvSpPr>
          <p:spPr>
            <a:xfrm>
              <a:off x="639249" y="130996"/>
              <a:ext cx="1594429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60" name="CasellaDiTesto 59">
              <a:extLst>
                <a:ext uri="{FF2B5EF4-FFF2-40B4-BE49-F238E27FC236}">
                  <a16:creationId xmlns:a16="http://schemas.microsoft.com/office/drawing/2014/main" id="{CE029370-23BB-1948-A6EB-264B4740DC1C}"/>
                </a:ext>
              </a:extLst>
            </p:cNvPr>
            <p:cNvSpPr txBox="1"/>
            <p:nvPr/>
          </p:nvSpPr>
          <p:spPr>
            <a:xfrm>
              <a:off x="592751" y="137310"/>
              <a:ext cx="169615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>
                  <a:solidFill>
                    <a:srgbClr val="8EB2DF"/>
                  </a:solidFill>
                </a:rPr>
                <a:t>Emblème</a:t>
              </a:r>
              <a:r>
                <a:rPr lang="it-IT" sz="1600" b="1" dirty="0">
                  <a:solidFill>
                    <a:srgbClr val="8EB2DF"/>
                  </a:solidFill>
                </a:rPr>
                <a:t> et </a:t>
              </a:r>
              <a:r>
                <a:rPr lang="it-IT" sz="1600" b="1" dirty="0" err="1">
                  <a:solidFill>
                    <a:srgbClr val="8EB2DF"/>
                  </a:solidFill>
                </a:rPr>
                <a:t>Nom</a:t>
              </a:r>
              <a:r>
                <a:rPr lang="it-IT" sz="1600" b="1" dirty="0">
                  <a:solidFill>
                    <a:srgbClr val="8EB2DF"/>
                  </a:solidFill>
                </a:rPr>
                <a:t>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</p:txBody>
        </p:sp>
      </p:grpSp>
      <p:grpSp>
        <p:nvGrpSpPr>
          <p:cNvPr id="61" name="Gruppo 60">
            <a:extLst>
              <a:ext uri="{FF2B5EF4-FFF2-40B4-BE49-F238E27FC236}">
                <a16:creationId xmlns:a16="http://schemas.microsoft.com/office/drawing/2014/main" id="{F534DF37-73EC-214B-8FF5-CBF677D06037}"/>
              </a:ext>
            </a:extLst>
          </p:cNvPr>
          <p:cNvGrpSpPr/>
          <p:nvPr/>
        </p:nvGrpSpPr>
        <p:grpSpPr>
          <a:xfrm>
            <a:off x="4140948" y="123660"/>
            <a:ext cx="2124301" cy="597402"/>
            <a:chOff x="4140948" y="117347"/>
            <a:chExt cx="2124301" cy="597402"/>
          </a:xfrm>
        </p:grpSpPr>
        <p:sp>
          <p:nvSpPr>
            <p:cNvPr id="62" name="CasellaDiTesto 61">
              <a:extLst>
                <a:ext uri="{FF2B5EF4-FFF2-40B4-BE49-F238E27FC236}">
                  <a16:creationId xmlns:a16="http://schemas.microsoft.com/office/drawing/2014/main" id="{ED86D215-4EE7-A945-B0E6-2A4172DF8227}"/>
                </a:ext>
              </a:extLst>
            </p:cNvPr>
            <p:cNvSpPr txBox="1"/>
            <p:nvPr/>
          </p:nvSpPr>
          <p:spPr>
            <a:xfrm>
              <a:off x="4193728" y="123661"/>
              <a:ext cx="2018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8EB2DF"/>
                  </a:solidFill>
                </a:rPr>
                <a:t>Logo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Sécurité</a:t>
              </a:r>
              <a:r>
                <a:rPr lang="it-IT" sz="1600" b="1" dirty="0">
                  <a:solidFill>
                    <a:srgbClr val="8EB2DF"/>
                  </a:solidFill>
                </a:rPr>
                <a:t> Civile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DF244F04-4EAF-F14C-81FE-D875A831987D}"/>
                </a:ext>
              </a:extLst>
            </p:cNvPr>
            <p:cNvSpPr/>
            <p:nvPr/>
          </p:nvSpPr>
          <p:spPr>
            <a:xfrm>
              <a:off x="4140948" y="117347"/>
              <a:ext cx="2124301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</p:grpSp>
      <p:sp>
        <p:nvSpPr>
          <p:cNvPr id="65" name="Rettangolo 64">
            <a:extLst>
              <a:ext uri="{FF2B5EF4-FFF2-40B4-BE49-F238E27FC236}">
                <a16:creationId xmlns:a16="http://schemas.microsoft.com/office/drawing/2014/main" id="{89F4D507-D670-0D4F-AB4C-85459C440156}"/>
              </a:ext>
            </a:extLst>
          </p:cNvPr>
          <p:cNvSpPr/>
          <p:nvPr/>
        </p:nvSpPr>
        <p:spPr>
          <a:xfrm>
            <a:off x="378067" y="5624356"/>
            <a:ext cx="35934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cap="small" dirty="0"/>
              <a:t>VIGILANCE JAUNE</a:t>
            </a:r>
          </a:p>
        </p:txBody>
      </p:sp>
    </p:spTree>
    <p:extLst>
      <p:ext uri="{BB962C8B-B14F-4D97-AF65-F5344CB8AC3E}">
        <p14:creationId xmlns:p14="http://schemas.microsoft.com/office/powerpoint/2010/main" val="1530643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7B291ED6-40E2-9743-9084-6A8C4D7B6F7D}"/>
              </a:ext>
            </a:extLst>
          </p:cNvPr>
          <p:cNvSpPr/>
          <p:nvPr/>
        </p:nvSpPr>
        <p:spPr>
          <a:xfrm>
            <a:off x="220813" y="5575900"/>
            <a:ext cx="2068094" cy="296215"/>
          </a:xfrm>
          <a:prstGeom prst="roundRect">
            <a:avLst/>
          </a:prstGeom>
          <a:solidFill>
            <a:srgbClr val="F291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 </a:t>
            </a:r>
          </a:p>
        </p:txBody>
      </p:sp>
      <p:sp>
        <p:nvSpPr>
          <p:cNvPr id="16" name="Rettangolo con angoli arrotondati 15">
            <a:extLst>
              <a:ext uri="{FF2B5EF4-FFF2-40B4-BE49-F238E27FC236}">
                <a16:creationId xmlns:a16="http://schemas.microsoft.com/office/drawing/2014/main" id="{1027E29A-A749-6F4D-974C-C1B756D23D6D}"/>
              </a:ext>
            </a:extLst>
          </p:cNvPr>
          <p:cNvSpPr/>
          <p:nvPr/>
        </p:nvSpPr>
        <p:spPr>
          <a:xfrm>
            <a:off x="220813" y="7137053"/>
            <a:ext cx="1925621" cy="29621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42C37355-152D-0F47-AA7E-250267022BA7}"/>
              </a:ext>
            </a:extLst>
          </p:cNvPr>
          <p:cNvSpPr/>
          <p:nvPr/>
        </p:nvSpPr>
        <p:spPr>
          <a:xfrm>
            <a:off x="220812" y="3776171"/>
            <a:ext cx="1858245" cy="296215"/>
          </a:xfrm>
          <a:prstGeom prst="roundRect">
            <a:avLst/>
          </a:prstGeom>
          <a:solidFill>
            <a:srgbClr val="FF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332820DC-1DE6-4136-A41D-B023127F0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927" y="79590"/>
            <a:ext cx="684000" cy="681721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72ECBAE2-C869-4E4A-BF26-403FB1A914C6}"/>
              </a:ext>
            </a:extLst>
          </p:cNvPr>
          <p:cNvSpPr/>
          <p:nvPr/>
        </p:nvSpPr>
        <p:spPr>
          <a:xfrm>
            <a:off x="168442" y="3372578"/>
            <a:ext cx="6521116" cy="554484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BD4BAB8-7A4D-418F-AC58-EDA31F37607C}"/>
              </a:ext>
            </a:extLst>
          </p:cNvPr>
          <p:cNvSpPr txBox="1"/>
          <p:nvPr/>
        </p:nvSpPr>
        <p:spPr>
          <a:xfrm>
            <a:off x="164196" y="3374307"/>
            <a:ext cx="652111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2000" b="1" dirty="0">
                <a:solidFill>
                  <a:srgbClr val="8EB2DF"/>
                </a:solidFill>
              </a:rPr>
              <a:t>Rischio idrogeologico-idraulico</a:t>
            </a:r>
          </a:p>
          <a:p>
            <a:pPr>
              <a:spcAft>
                <a:spcPts val="600"/>
              </a:spcAft>
            </a:pPr>
            <a:r>
              <a:rPr lang="it-IT" b="1" cap="small" dirty="0"/>
              <a:t>VIGILANCE JAUNE</a:t>
            </a:r>
          </a:p>
          <a:p>
            <a:pPr>
              <a:spcAft>
                <a:spcPts val="600"/>
              </a:spcAft>
            </a:pP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évènements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suivants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peuvent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se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produire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Envahissements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localisés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routes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passages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souterrains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déprimées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dus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aux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problèmes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du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système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égouts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cours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d'eau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mineurs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>
              <a:spcAft>
                <a:spcPts val="600"/>
              </a:spcAft>
            </a:pPr>
            <a:endParaRPr lang="it-IT" sz="1600" dirty="0"/>
          </a:p>
          <a:p>
            <a:pPr>
              <a:spcAft>
                <a:spcPts val="600"/>
              </a:spcAft>
            </a:pPr>
            <a:r>
              <a:rPr lang="it-IT" b="1" cap="small" dirty="0"/>
              <a:t>VIGILANCE ORANGE</a:t>
            </a:r>
          </a:p>
          <a:p>
            <a:pPr>
              <a:spcAft>
                <a:spcPts val="600"/>
              </a:spcAft>
            </a:pP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évènements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suivants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peuvent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se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produire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Envahissements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répandus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dans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déprimées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routes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dans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à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risque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inondation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>
              <a:spcAft>
                <a:spcPts val="600"/>
              </a:spcAft>
            </a:pPr>
            <a:endParaRPr lang="it-IT" sz="1600" dirty="0"/>
          </a:p>
          <a:p>
            <a:pPr>
              <a:spcAft>
                <a:spcPts val="600"/>
              </a:spcAft>
            </a:pPr>
            <a:r>
              <a:rPr lang="it-IT" b="1" cap="small" dirty="0"/>
              <a:t>VIGILANCE ROUGE</a:t>
            </a:r>
          </a:p>
          <a:p>
            <a:pPr>
              <a:spcAft>
                <a:spcPts val="600"/>
              </a:spcAft>
            </a:pP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évènements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suivants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peuvent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se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produire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Envahissements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répandus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déprimées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routes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à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risque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inondation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élevé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Débordements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importants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cours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d'eau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principaux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probable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endommagement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berges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ponts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passerelles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surmontés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envahissement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des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zones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6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avoisinantes</a:t>
            </a:r>
            <a:r>
              <a:rPr lang="it-IT" sz="16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>
              <a:spcAft>
                <a:spcPts val="600"/>
              </a:spcAft>
            </a:pPr>
            <a:endParaRPr lang="it-IT" sz="1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F1F6FFB-E716-4E5D-ABD2-F50383DD4283}"/>
              </a:ext>
            </a:extLst>
          </p:cNvPr>
          <p:cNvSpPr txBox="1"/>
          <p:nvPr/>
        </p:nvSpPr>
        <p:spPr>
          <a:xfrm>
            <a:off x="192820" y="1844943"/>
            <a:ext cx="649673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Le Plan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Communal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Sécurité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Civile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identifie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risques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présents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sur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le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territoire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communal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procédures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opérationnelles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intervention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à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adopter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pour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faire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face à une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catastrophe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algn="just">
              <a:spcAft>
                <a:spcPts val="600"/>
              </a:spcAft>
            </a:pP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Ce Plan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contient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également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informations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utiles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pour le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citoyen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lui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permettant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jouer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un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rôle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actif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et plus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éclairé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face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aux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situations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d'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urgence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it-IT" sz="1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éventuelles</a:t>
            </a:r>
            <a:r>
              <a:rPr lang="it-IT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7C34BD7A-73B4-5642-B4D5-42746F2B6DF7}"/>
              </a:ext>
            </a:extLst>
          </p:cNvPr>
          <p:cNvGrpSpPr/>
          <p:nvPr/>
        </p:nvGrpSpPr>
        <p:grpSpPr>
          <a:xfrm>
            <a:off x="592751" y="123660"/>
            <a:ext cx="1696155" cy="1083532"/>
            <a:chOff x="592751" y="130996"/>
            <a:chExt cx="1696155" cy="1083532"/>
          </a:xfrm>
        </p:grpSpPr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5437977E-34C8-9F4C-A1FF-88903C1B8C6A}"/>
                </a:ext>
              </a:extLst>
            </p:cNvPr>
            <p:cNvSpPr/>
            <p:nvPr/>
          </p:nvSpPr>
          <p:spPr>
            <a:xfrm>
              <a:off x="639249" y="130996"/>
              <a:ext cx="1594429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920EE911-14D5-D344-BD27-820EBEB1C27B}"/>
                </a:ext>
              </a:extLst>
            </p:cNvPr>
            <p:cNvSpPr txBox="1"/>
            <p:nvPr/>
          </p:nvSpPr>
          <p:spPr>
            <a:xfrm>
              <a:off x="592751" y="137310"/>
              <a:ext cx="169615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>
                  <a:solidFill>
                    <a:srgbClr val="8EB2DF"/>
                  </a:solidFill>
                </a:rPr>
                <a:t>Emblème</a:t>
              </a:r>
              <a:r>
                <a:rPr lang="it-IT" sz="1600" b="1" dirty="0">
                  <a:solidFill>
                    <a:srgbClr val="8EB2DF"/>
                  </a:solidFill>
                </a:rPr>
                <a:t> et </a:t>
              </a:r>
              <a:r>
                <a:rPr lang="it-IT" sz="1600" b="1" dirty="0" err="1">
                  <a:solidFill>
                    <a:srgbClr val="8EB2DF"/>
                  </a:solidFill>
                </a:rPr>
                <a:t>Nom</a:t>
              </a:r>
              <a:r>
                <a:rPr lang="it-IT" sz="1600" b="1" dirty="0">
                  <a:solidFill>
                    <a:srgbClr val="8EB2DF"/>
                  </a:solidFill>
                </a:rPr>
                <a:t>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203F3314-C9E7-124D-AB34-9A12EA2D1B34}"/>
              </a:ext>
            </a:extLst>
          </p:cNvPr>
          <p:cNvGrpSpPr/>
          <p:nvPr/>
        </p:nvGrpSpPr>
        <p:grpSpPr>
          <a:xfrm>
            <a:off x="4140948" y="123660"/>
            <a:ext cx="2124301" cy="597402"/>
            <a:chOff x="4140948" y="117347"/>
            <a:chExt cx="2124301" cy="597402"/>
          </a:xfrm>
        </p:grpSpPr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DD19C934-07F6-E644-9358-FD73CA127960}"/>
                </a:ext>
              </a:extLst>
            </p:cNvPr>
            <p:cNvSpPr txBox="1"/>
            <p:nvPr/>
          </p:nvSpPr>
          <p:spPr>
            <a:xfrm>
              <a:off x="4193728" y="123661"/>
              <a:ext cx="2018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8EB2DF"/>
                  </a:solidFill>
                </a:rPr>
                <a:t>Logo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Sécurité</a:t>
              </a:r>
              <a:r>
                <a:rPr lang="it-IT" sz="1600" b="1" dirty="0">
                  <a:solidFill>
                    <a:srgbClr val="8EB2DF"/>
                  </a:solidFill>
                </a:rPr>
                <a:t> Civile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DA61FD6F-8C02-B848-9A3F-D454E511A4B6}"/>
                </a:ext>
              </a:extLst>
            </p:cNvPr>
            <p:cNvSpPr/>
            <p:nvPr/>
          </p:nvSpPr>
          <p:spPr>
            <a:xfrm>
              <a:off x="4140948" y="117347"/>
              <a:ext cx="2124301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</p:grpSp>
    </p:spTree>
    <p:extLst>
      <p:ext uri="{BB962C8B-B14F-4D97-AF65-F5344CB8AC3E}">
        <p14:creationId xmlns:p14="http://schemas.microsoft.com/office/powerpoint/2010/main" val="3813534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>
            <a:extLst>
              <a:ext uri="{FF2B5EF4-FFF2-40B4-BE49-F238E27FC236}">
                <a16:creationId xmlns:a16="http://schemas.microsoft.com/office/drawing/2014/main" id="{332820DC-1DE6-4136-A41D-B023127F0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927" y="79590"/>
            <a:ext cx="684000" cy="681721"/>
          </a:xfrm>
          <a:prstGeom prst="rect">
            <a:avLst/>
          </a:prstGeom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72ECBAE2-C869-4E4A-BF26-403FB1A914C6}"/>
              </a:ext>
            </a:extLst>
          </p:cNvPr>
          <p:cNvSpPr/>
          <p:nvPr/>
        </p:nvSpPr>
        <p:spPr>
          <a:xfrm>
            <a:off x="168442" y="1668775"/>
            <a:ext cx="6521116" cy="810725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1BD4BAB8-7A4D-418F-AC58-EDA31F37607C}"/>
              </a:ext>
            </a:extLst>
          </p:cNvPr>
          <p:cNvSpPr txBox="1"/>
          <p:nvPr/>
        </p:nvSpPr>
        <p:spPr>
          <a:xfrm>
            <a:off x="174684" y="1675089"/>
            <a:ext cx="6521116" cy="8356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>
                <a:solidFill>
                  <a:srgbClr val="8EB2DF"/>
                </a:solidFill>
              </a:rPr>
              <a:t>Inondation</a:t>
            </a:r>
            <a:endParaRPr lang="it-IT" b="1" dirty="0">
              <a:solidFill>
                <a:srgbClr val="8EB2DF"/>
              </a:solidFill>
            </a:endParaRPr>
          </a:p>
          <a:p>
            <a:r>
              <a:rPr lang="it-IT" sz="1200" b="1" dirty="0">
                <a:solidFill>
                  <a:srgbClr val="8EB2DF"/>
                </a:solidFill>
              </a:rPr>
              <a:t>AVANT</a:t>
            </a:r>
          </a:p>
          <a:p>
            <a:r>
              <a:rPr lang="it-IT" sz="1050" spc="-30" dirty="0" err="1">
                <a:latin typeface="+mj-lt"/>
              </a:rPr>
              <a:t>Dans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cette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phase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lorsqu'une</a:t>
            </a:r>
            <a:r>
              <a:rPr lang="it-IT" sz="1050" spc="-30" dirty="0">
                <a:latin typeface="+mj-lt"/>
              </a:rPr>
              <a:t> alerte est </a:t>
            </a:r>
            <a:r>
              <a:rPr lang="it-IT" sz="1050" spc="-30" dirty="0" err="1">
                <a:latin typeface="+mj-lt"/>
              </a:rPr>
              <a:t>délivrée</a:t>
            </a:r>
            <a:r>
              <a:rPr lang="it-IT" sz="1050" spc="-30" dirty="0">
                <a:latin typeface="+mj-lt"/>
              </a:rPr>
              <a:t>, il est </a:t>
            </a:r>
            <a:r>
              <a:rPr lang="it-IT" sz="1050" spc="-30" dirty="0" err="1">
                <a:latin typeface="+mj-lt"/>
              </a:rPr>
              <a:t>possible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mener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actions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préventives</a:t>
            </a:r>
            <a:r>
              <a:rPr lang="it-IT" sz="1050" spc="-30" dirty="0">
                <a:latin typeface="+mj-lt"/>
              </a:rPr>
              <a:t> pour </a:t>
            </a:r>
            <a:r>
              <a:rPr lang="it-IT" sz="1050" spc="-30" dirty="0" err="1">
                <a:latin typeface="+mj-lt"/>
              </a:rPr>
              <a:t>diminuer</a:t>
            </a:r>
            <a:r>
              <a:rPr lang="it-IT" sz="1050" spc="-30" dirty="0">
                <a:latin typeface="+mj-lt"/>
              </a:rPr>
              <a:t> le </a:t>
            </a:r>
            <a:r>
              <a:rPr lang="it-IT" sz="1050" spc="-30" dirty="0" err="1">
                <a:latin typeface="+mj-lt"/>
              </a:rPr>
              <a:t>risque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Tenez-vous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courant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sur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situations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danger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prévues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sur</a:t>
            </a:r>
            <a:r>
              <a:rPr lang="it-IT" sz="1050" spc="-30" dirty="0">
                <a:latin typeface="+mj-lt"/>
              </a:rPr>
              <a:t> le </a:t>
            </a:r>
            <a:r>
              <a:rPr lang="it-IT" sz="1050" spc="-30" dirty="0" err="1">
                <a:latin typeface="+mj-lt"/>
              </a:rPr>
              <a:t>territoire</a:t>
            </a:r>
            <a:r>
              <a:rPr lang="it-IT" sz="1050" spc="-30" dirty="0">
                <a:latin typeface="+mj-lt"/>
              </a:rPr>
              <a:t> et </a:t>
            </a:r>
            <a:r>
              <a:rPr lang="it-IT" sz="1050" spc="-30" dirty="0" err="1">
                <a:latin typeface="+mj-lt"/>
              </a:rPr>
              <a:t>sur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mesures</a:t>
            </a:r>
            <a:r>
              <a:rPr lang="it-IT" sz="1050" spc="-30" dirty="0">
                <a:latin typeface="+mj-lt"/>
              </a:rPr>
              <a:t> à </a:t>
            </a:r>
            <a:r>
              <a:rPr lang="it-IT" sz="1050" spc="-30" dirty="0" err="1">
                <a:latin typeface="+mj-lt"/>
              </a:rPr>
              <a:t>adopter</a:t>
            </a:r>
            <a:r>
              <a:rPr lang="it-IT" sz="1050" spc="-30" dirty="0">
                <a:latin typeface="+mj-lt"/>
              </a:rPr>
              <a:t> par la </a:t>
            </a:r>
            <a:r>
              <a:rPr lang="it-IT" sz="1050" spc="-30" dirty="0" err="1">
                <a:latin typeface="+mj-lt"/>
              </a:rPr>
              <a:t>Commune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Ne </a:t>
            </a:r>
            <a:r>
              <a:rPr lang="it-IT" sz="1050" dirty="0" err="1">
                <a:latin typeface="+mj-lt"/>
              </a:rPr>
              <a:t>dormez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dans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sous-sols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évitez</a:t>
            </a:r>
            <a:r>
              <a:rPr lang="it-IT" sz="1050" dirty="0">
                <a:latin typeface="+mj-lt"/>
              </a:rPr>
              <a:t> d'y </a:t>
            </a:r>
            <a:r>
              <a:rPr lang="it-IT" sz="1050" dirty="0" err="1">
                <a:latin typeface="+mj-lt"/>
              </a:rPr>
              <a:t>séjourner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Protégez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locaux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situés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niveau</a:t>
            </a:r>
            <a:r>
              <a:rPr lang="it-IT" sz="1050" dirty="0">
                <a:latin typeface="+mj-lt"/>
              </a:rPr>
              <a:t> de la </a:t>
            </a:r>
            <a:r>
              <a:rPr lang="it-IT" sz="1050" dirty="0" err="1">
                <a:latin typeface="+mj-lt"/>
              </a:rPr>
              <a:t>route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fermez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portes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caves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des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sous-sols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ou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garages</a:t>
            </a:r>
            <a:r>
              <a:rPr lang="it-IT" sz="1050" dirty="0">
                <a:latin typeface="+mj-lt"/>
              </a:rPr>
              <a:t> mais sans </a:t>
            </a:r>
            <a:r>
              <a:rPr lang="it-IT" sz="1050" dirty="0" err="1">
                <a:latin typeface="+mj-lt"/>
              </a:rPr>
              <a:t>prendre</a:t>
            </a:r>
            <a:r>
              <a:rPr lang="it-IT" sz="1050" dirty="0">
                <a:latin typeface="+mj-lt"/>
              </a:rPr>
              <a:t> de </a:t>
            </a:r>
            <a:r>
              <a:rPr lang="it-IT" sz="1050" dirty="0" err="1">
                <a:latin typeface="+mj-lt"/>
              </a:rPr>
              <a:t>risques</a:t>
            </a:r>
            <a:r>
              <a:rPr lang="it-IT" sz="105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Si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devez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déplacer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vérifiez</a:t>
            </a:r>
            <a:r>
              <a:rPr lang="it-IT" sz="1050" dirty="0">
                <a:latin typeface="+mj-lt"/>
              </a:rPr>
              <a:t> d'</a:t>
            </a:r>
            <a:r>
              <a:rPr lang="it-IT" sz="1050" dirty="0" err="1">
                <a:latin typeface="+mj-lt"/>
              </a:rPr>
              <a:t>abord</a:t>
            </a:r>
            <a:r>
              <a:rPr lang="it-IT" sz="1050" dirty="0">
                <a:latin typeface="+mj-lt"/>
              </a:rPr>
              <a:t> le </a:t>
            </a:r>
            <a:r>
              <a:rPr lang="it-IT" sz="1050" dirty="0" err="1">
                <a:latin typeface="+mj-lt"/>
              </a:rPr>
              <a:t>trajet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évitez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zones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inondables</a:t>
            </a:r>
            <a:r>
              <a:rPr lang="it-IT" sz="105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Evaluez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bien</a:t>
            </a:r>
            <a:r>
              <a:rPr lang="it-IT" sz="1050" dirty="0">
                <a:latin typeface="+mj-lt"/>
              </a:rPr>
              <a:t> la situation </a:t>
            </a:r>
            <a:r>
              <a:rPr lang="it-IT" sz="1050" dirty="0" err="1">
                <a:latin typeface="+mj-lt"/>
              </a:rPr>
              <a:t>avant</a:t>
            </a:r>
            <a:r>
              <a:rPr lang="it-IT" sz="1050" dirty="0">
                <a:latin typeface="+mj-lt"/>
              </a:rPr>
              <a:t> de </a:t>
            </a:r>
            <a:r>
              <a:rPr lang="it-IT" sz="1050" dirty="0" err="1">
                <a:latin typeface="+mj-lt"/>
              </a:rPr>
              <a:t>sécuriser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voiture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ou</a:t>
            </a:r>
            <a:r>
              <a:rPr lang="it-IT" sz="1050" dirty="0">
                <a:latin typeface="+mj-lt"/>
              </a:rPr>
              <a:t> d'</a:t>
            </a:r>
            <a:r>
              <a:rPr lang="it-IT" sz="1050" dirty="0" err="1">
                <a:latin typeface="+mj-lt"/>
              </a:rPr>
              <a:t>autres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biens</a:t>
            </a:r>
            <a:r>
              <a:rPr lang="it-IT" sz="1050" dirty="0">
                <a:latin typeface="+mj-lt"/>
              </a:rPr>
              <a:t>: il </a:t>
            </a:r>
            <a:r>
              <a:rPr lang="it-IT" sz="1050" dirty="0" err="1">
                <a:latin typeface="+mj-lt"/>
              </a:rPr>
              <a:t>pourrait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être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dangereux</a:t>
            </a:r>
            <a:r>
              <a:rPr lang="it-IT" sz="1050" dirty="0">
                <a:latin typeface="+mj-lt"/>
              </a:rPr>
              <a:t>. </a:t>
            </a:r>
            <a:r>
              <a:rPr lang="it-IT" sz="1050" dirty="0" err="1">
                <a:latin typeface="+mj-lt"/>
              </a:rPr>
              <a:t>Partagez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informations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sur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alertes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sur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bons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comportements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Assurez-vous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que</a:t>
            </a:r>
            <a:r>
              <a:rPr lang="it-IT" sz="1050" dirty="0">
                <a:latin typeface="+mj-lt"/>
              </a:rPr>
              <a:t> l'</a:t>
            </a:r>
            <a:r>
              <a:rPr lang="it-IT" sz="1050" dirty="0" err="1">
                <a:latin typeface="+mj-lt"/>
              </a:rPr>
              <a:t>école</a:t>
            </a:r>
            <a:r>
              <a:rPr lang="it-IT" sz="1050" dirty="0">
                <a:latin typeface="+mj-lt"/>
              </a:rPr>
              <a:t> de </a:t>
            </a:r>
            <a:r>
              <a:rPr lang="it-IT" sz="1050" dirty="0" err="1">
                <a:latin typeface="+mj-lt"/>
              </a:rPr>
              <a:t>votre</a:t>
            </a:r>
            <a:r>
              <a:rPr lang="it-IT" sz="1050" dirty="0">
                <a:latin typeface="+mj-lt"/>
              </a:rPr>
              <a:t> enfant </a:t>
            </a:r>
            <a:r>
              <a:rPr lang="it-IT" sz="1050" dirty="0" err="1">
                <a:latin typeface="+mj-lt"/>
              </a:rPr>
              <a:t>soit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informée</a:t>
            </a:r>
            <a:r>
              <a:rPr lang="it-IT" sz="1050" dirty="0">
                <a:latin typeface="+mj-lt"/>
              </a:rPr>
              <a:t> de l'alerte en </a:t>
            </a:r>
            <a:r>
              <a:rPr lang="it-IT" sz="1050" dirty="0" err="1">
                <a:latin typeface="+mj-lt"/>
              </a:rPr>
              <a:t>cours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qu'elle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soit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prête</a:t>
            </a:r>
            <a:r>
              <a:rPr lang="it-IT" sz="1050" dirty="0">
                <a:latin typeface="+mj-lt"/>
              </a:rPr>
              <a:t> à </a:t>
            </a:r>
            <a:r>
              <a:rPr lang="it-IT" sz="1050" dirty="0" err="1">
                <a:latin typeface="+mj-lt"/>
              </a:rPr>
              <a:t>déclencher</a:t>
            </a:r>
            <a:r>
              <a:rPr lang="it-IT" sz="1050" dirty="0">
                <a:latin typeface="+mj-lt"/>
              </a:rPr>
              <a:t> le </a:t>
            </a:r>
            <a:r>
              <a:rPr lang="it-IT" sz="1050" dirty="0" err="1">
                <a:latin typeface="+mj-lt"/>
              </a:rPr>
              <a:t>plan</a:t>
            </a:r>
            <a:r>
              <a:rPr lang="it-IT" sz="1050" dirty="0">
                <a:latin typeface="+mj-lt"/>
              </a:rPr>
              <a:t> d'</a:t>
            </a:r>
            <a:r>
              <a:rPr lang="it-IT" sz="1050" dirty="0" err="1">
                <a:latin typeface="+mj-lt"/>
              </a:rPr>
              <a:t>intervention</a:t>
            </a:r>
            <a:r>
              <a:rPr lang="it-IT" sz="1050" dirty="0">
                <a:latin typeface="+mj-lt"/>
              </a:rPr>
              <a:t>.</a:t>
            </a:r>
          </a:p>
          <a:p>
            <a:endParaRPr lang="it-IT" sz="1050" dirty="0">
              <a:latin typeface="+mj-lt"/>
            </a:endParaRPr>
          </a:p>
          <a:p>
            <a:r>
              <a:rPr lang="it-IT" sz="1200" b="1" dirty="0">
                <a:solidFill>
                  <a:srgbClr val="8EB2DF"/>
                </a:solidFill>
              </a:rPr>
              <a:t>DURANT</a:t>
            </a:r>
          </a:p>
          <a:p>
            <a:r>
              <a:rPr lang="it-IT" sz="1050" b="1" i="1" dirty="0"/>
              <a:t>Si </a:t>
            </a:r>
            <a:r>
              <a:rPr lang="it-IT" sz="1050" b="1" i="1" dirty="0" err="1"/>
              <a:t>vous</a:t>
            </a:r>
            <a:r>
              <a:rPr lang="it-IT" sz="1050" b="1" i="1" dirty="0"/>
              <a:t> </a:t>
            </a:r>
            <a:r>
              <a:rPr lang="it-IT" sz="1050" b="1" i="1" dirty="0" err="1"/>
              <a:t>etes</a:t>
            </a:r>
            <a:r>
              <a:rPr lang="it-IT" sz="1050" b="1" i="1" dirty="0"/>
              <a:t> </a:t>
            </a:r>
            <a:r>
              <a:rPr lang="it-IT" sz="1050" b="1" i="1" dirty="0" err="1"/>
              <a:t>dans</a:t>
            </a:r>
            <a:r>
              <a:rPr lang="it-IT" sz="1050" b="1" i="1" dirty="0"/>
              <a:t> un </a:t>
            </a:r>
            <a:r>
              <a:rPr lang="it-IT" sz="1050" b="1" i="1" dirty="0" err="1"/>
              <a:t>endroit</a:t>
            </a:r>
            <a:r>
              <a:rPr lang="it-IT" sz="1050" b="1" i="1" dirty="0"/>
              <a:t> </a:t>
            </a:r>
            <a:r>
              <a:rPr lang="it-IT" sz="1050" b="1" i="1" dirty="0" err="1"/>
              <a:t>fermé</a:t>
            </a:r>
            <a:endParaRPr lang="it-IT" sz="1050" b="1" i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Ne </a:t>
            </a:r>
            <a:r>
              <a:rPr lang="it-IT" sz="1050" dirty="0" err="1">
                <a:latin typeface="+mj-lt"/>
              </a:rPr>
              <a:t>descendez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à la cave,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sou</a:t>
            </a:r>
            <a:r>
              <a:rPr lang="it-IT" sz="1050" dirty="0">
                <a:latin typeface="+mj-lt"/>
              </a:rPr>
              <a:t> sol </a:t>
            </a:r>
            <a:r>
              <a:rPr lang="it-IT" sz="1050" dirty="0" err="1">
                <a:latin typeface="+mj-lt"/>
              </a:rPr>
              <a:t>ou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garage pour </a:t>
            </a:r>
            <a:r>
              <a:rPr lang="it-IT" sz="1050" dirty="0" err="1">
                <a:latin typeface="+mj-lt"/>
              </a:rPr>
              <a:t>sécuriser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biens</a:t>
            </a:r>
            <a:r>
              <a:rPr lang="it-IT" sz="1050" dirty="0">
                <a:latin typeface="+mj-lt"/>
              </a:rPr>
              <a:t>: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risquez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votre</a:t>
            </a:r>
            <a:r>
              <a:rPr lang="it-IT" sz="1050" dirty="0">
                <a:latin typeface="+mj-lt"/>
              </a:rPr>
              <a:t> vie.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Ne </a:t>
            </a:r>
            <a:r>
              <a:rPr lang="it-IT" sz="1050" dirty="0" err="1">
                <a:latin typeface="+mj-lt"/>
              </a:rPr>
              <a:t>sortez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pour </a:t>
            </a:r>
            <a:r>
              <a:rPr lang="it-IT" sz="1050" dirty="0" err="1">
                <a:latin typeface="+mj-lt"/>
              </a:rPr>
              <a:t>sécuriser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voiture</a:t>
            </a:r>
            <a:r>
              <a:rPr lang="it-IT" sz="1050" dirty="0">
                <a:latin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Si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êtes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dans</a:t>
            </a:r>
            <a:r>
              <a:rPr lang="it-IT" sz="1050" dirty="0">
                <a:latin typeface="+mj-lt"/>
              </a:rPr>
              <a:t> un </a:t>
            </a:r>
            <a:r>
              <a:rPr lang="it-IT" sz="1050" dirty="0" err="1">
                <a:latin typeface="+mj-lt"/>
              </a:rPr>
              <a:t>local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sou</a:t>
            </a:r>
            <a:r>
              <a:rPr lang="it-IT" sz="1050" dirty="0">
                <a:latin typeface="+mj-lt"/>
              </a:rPr>
              <a:t> sol </a:t>
            </a:r>
            <a:r>
              <a:rPr lang="it-IT" sz="1050" dirty="0" err="1">
                <a:latin typeface="+mj-lt"/>
              </a:rPr>
              <a:t>ou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rez</a:t>
            </a:r>
            <a:r>
              <a:rPr lang="it-IT" sz="1050" dirty="0">
                <a:latin typeface="+mj-lt"/>
              </a:rPr>
              <a:t>-de-</a:t>
            </a:r>
            <a:r>
              <a:rPr lang="it-IT" sz="1050" dirty="0" err="1">
                <a:latin typeface="+mj-lt"/>
              </a:rPr>
              <a:t>chaussée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montez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aux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étages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supérieurs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Evitez</a:t>
            </a:r>
            <a:r>
              <a:rPr lang="it-IT" sz="1050" dirty="0">
                <a:latin typeface="+mj-lt"/>
              </a:rPr>
              <a:t> de </a:t>
            </a:r>
            <a:r>
              <a:rPr lang="it-IT" sz="1050" dirty="0" err="1">
                <a:latin typeface="+mj-lt"/>
              </a:rPr>
              <a:t>prendre</a:t>
            </a:r>
            <a:r>
              <a:rPr lang="it-IT" sz="1050" dirty="0">
                <a:latin typeface="+mj-lt"/>
              </a:rPr>
              <a:t> l'</a:t>
            </a:r>
            <a:r>
              <a:rPr lang="it-IT" sz="1050" dirty="0" err="1">
                <a:latin typeface="+mj-lt"/>
              </a:rPr>
              <a:t>ascenseur</a:t>
            </a:r>
            <a:r>
              <a:rPr lang="it-IT" sz="1050" dirty="0">
                <a:latin typeface="+mj-lt"/>
              </a:rPr>
              <a:t>: il </a:t>
            </a:r>
            <a:r>
              <a:rPr lang="it-IT" sz="1050" dirty="0" err="1">
                <a:latin typeface="+mj-lt"/>
              </a:rPr>
              <a:t>pourrait</a:t>
            </a:r>
            <a:r>
              <a:rPr lang="it-IT" sz="1050" dirty="0">
                <a:latin typeface="+mj-lt"/>
              </a:rPr>
              <a:t> se </a:t>
            </a:r>
            <a:r>
              <a:rPr lang="it-IT" sz="1050" dirty="0" err="1">
                <a:latin typeface="+mj-lt"/>
              </a:rPr>
              <a:t>bloquer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Aidez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personnes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âgées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personnes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handicapées</a:t>
            </a:r>
            <a:r>
              <a:rPr lang="it-IT" sz="1050" dirty="0">
                <a:latin typeface="+mj-lt"/>
              </a:rPr>
              <a:t> qui </a:t>
            </a:r>
            <a:r>
              <a:rPr lang="it-IT" sz="1050" dirty="0" err="1">
                <a:latin typeface="+mj-lt"/>
              </a:rPr>
              <a:t>sont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dans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bâtiment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Fermez</a:t>
            </a:r>
            <a:r>
              <a:rPr lang="it-IT" sz="1050" dirty="0">
                <a:latin typeface="+mj-lt"/>
              </a:rPr>
              <a:t> le </a:t>
            </a:r>
            <a:r>
              <a:rPr lang="it-IT" sz="1050" dirty="0" err="1">
                <a:latin typeface="+mj-lt"/>
              </a:rPr>
              <a:t>gaz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désactivez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l'installation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électrique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Ne </a:t>
            </a:r>
            <a:r>
              <a:rPr lang="it-IT" sz="1050" dirty="0" err="1">
                <a:latin typeface="+mj-lt"/>
              </a:rPr>
              <a:t>touchez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aux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installations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appareils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électriques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avec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mains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ou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pieds</a:t>
            </a:r>
            <a:r>
              <a:rPr lang="it-IT" sz="1050" dirty="0">
                <a:latin typeface="+mj-lt"/>
              </a:rPr>
              <a:t> s'</a:t>
            </a:r>
            <a:r>
              <a:rPr lang="it-IT" sz="1050" dirty="0" err="1">
                <a:latin typeface="+mj-lt"/>
              </a:rPr>
              <a:t>ils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mouillés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Ne </a:t>
            </a:r>
            <a:r>
              <a:rPr lang="it-IT" sz="1050" dirty="0" err="1">
                <a:latin typeface="+mj-lt"/>
              </a:rPr>
              <a:t>buvez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l'eau </a:t>
            </a:r>
            <a:r>
              <a:rPr lang="it-IT" sz="1050" dirty="0" err="1">
                <a:latin typeface="+mj-lt"/>
              </a:rPr>
              <a:t>du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robinet</a:t>
            </a:r>
            <a:r>
              <a:rPr lang="it-IT" sz="1050" dirty="0">
                <a:latin typeface="+mj-lt"/>
              </a:rPr>
              <a:t>: elle </a:t>
            </a:r>
            <a:r>
              <a:rPr lang="it-IT" sz="1050" dirty="0" err="1">
                <a:latin typeface="+mj-lt"/>
              </a:rPr>
              <a:t>pourrait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être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contaminée</a:t>
            </a:r>
            <a:r>
              <a:rPr lang="it-IT" sz="10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Limitez</a:t>
            </a:r>
            <a:r>
              <a:rPr lang="it-IT" sz="1050" dirty="0">
                <a:latin typeface="+mj-lt"/>
              </a:rPr>
              <a:t> l'</a:t>
            </a:r>
            <a:r>
              <a:rPr lang="it-IT" sz="1050" dirty="0" err="1">
                <a:latin typeface="+mj-lt"/>
              </a:rPr>
              <a:t>utilisation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du</a:t>
            </a:r>
            <a:r>
              <a:rPr lang="it-IT" sz="1050" dirty="0">
                <a:latin typeface="+mj-lt"/>
              </a:rPr>
              <a:t> mobile: il est </a:t>
            </a:r>
            <a:r>
              <a:rPr lang="it-IT" sz="1050" dirty="0" err="1">
                <a:latin typeface="+mj-lt"/>
              </a:rPr>
              <a:t>important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que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lignes</a:t>
            </a:r>
            <a:r>
              <a:rPr lang="it-IT" sz="1050" dirty="0">
                <a:latin typeface="+mj-lt"/>
              </a:rPr>
              <a:t> ne </a:t>
            </a:r>
            <a:r>
              <a:rPr lang="it-IT" sz="1050" dirty="0" err="1">
                <a:latin typeface="+mj-lt"/>
              </a:rPr>
              <a:t>soient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engagées</a:t>
            </a:r>
            <a:r>
              <a:rPr lang="it-IT" sz="1050" dirty="0">
                <a:latin typeface="+mj-lt"/>
              </a:rPr>
              <a:t> pour </a:t>
            </a:r>
            <a:r>
              <a:rPr lang="it-IT" sz="1050" dirty="0" err="1">
                <a:latin typeface="+mj-lt"/>
              </a:rPr>
              <a:t>faciliter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secours</a:t>
            </a:r>
            <a:r>
              <a:rPr lang="it-IT" sz="1050" dirty="0">
                <a:latin typeface="+mj-lt"/>
              </a:rPr>
              <a:t>. </a:t>
            </a:r>
            <a:r>
              <a:rPr lang="it-IT" sz="1050" dirty="0" err="1">
                <a:latin typeface="+mj-lt"/>
              </a:rPr>
              <a:t>Tenez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courant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sur</a:t>
            </a:r>
            <a:r>
              <a:rPr lang="it-IT" sz="1050" dirty="0">
                <a:latin typeface="+mj-lt"/>
              </a:rPr>
              <a:t> l'</a:t>
            </a:r>
            <a:r>
              <a:rPr lang="it-IT" sz="1050" dirty="0" err="1">
                <a:latin typeface="+mj-lt"/>
              </a:rPr>
              <a:t>évolution</a:t>
            </a:r>
            <a:r>
              <a:rPr lang="it-IT" sz="1050" dirty="0">
                <a:latin typeface="+mj-lt"/>
              </a:rPr>
              <a:t> de la situation et </a:t>
            </a:r>
            <a:r>
              <a:rPr lang="it-IT" sz="1050" dirty="0" err="1">
                <a:latin typeface="+mj-lt"/>
              </a:rPr>
              <a:t>suivez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indications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fournies</a:t>
            </a:r>
            <a:r>
              <a:rPr lang="it-IT" sz="1050" dirty="0">
                <a:latin typeface="+mj-lt"/>
              </a:rPr>
              <a:t> par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autorités</a:t>
            </a:r>
            <a:r>
              <a:rPr lang="it-IT" sz="1050" dirty="0">
                <a:latin typeface="+mj-lt"/>
              </a:rPr>
              <a:t>.</a:t>
            </a:r>
          </a:p>
          <a:p>
            <a:endParaRPr lang="it-IT" sz="1050" dirty="0">
              <a:latin typeface="+mj-lt"/>
            </a:endParaRPr>
          </a:p>
          <a:p>
            <a:r>
              <a:rPr lang="it-IT" sz="1050" b="1" i="1" dirty="0"/>
              <a:t>Si </a:t>
            </a:r>
            <a:r>
              <a:rPr lang="it-IT" sz="1050" b="1" i="1" dirty="0" err="1"/>
              <a:t>vous</a:t>
            </a:r>
            <a:r>
              <a:rPr lang="it-IT" sz="1050" b="1" i="1" dirty="0"/>
              <a:t> </a:t>
            </a:r>
            <a:r>
              <a:rPr lang="it-IT" sz="1050" b="1" i="1" dirty="0" err="1"/>
              <a:t>etes</a:t>
            </a:r>
            <a:r>
              <a:rPr lang="it-IT" sz="1050" b="1" i="1" dirty="0"/>
              <a:t> en plein air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50" dirty="0" err="1">
                <a:latin typeface="+mj-lt"/>
              </a:rPr>
              <a:t>Eloignez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vous</a:t>
            </a:r>
            <a:r>
              <a:rPr lang="it-IT" sz="1050" spc="-50" dirty="0">
                <a:latin typeface="+mj-lt"/>
              </a:rPr>
              <a:t> de la zone </a:t>
            </a:r>
            <a:r>
              <a:rPr lang="it-IT" sz="1050" spc="-50" dirty="0" err="1">
                <a:latin typeface="+mj-lt"/>
              </a:rPr>
              <a:t>inondée</a:t>
            </a:r>
            <a:r>
              <a:rPr lang="it-IT" sz="1050" spc="-50" dirty="0">
                <a:latin typeface="+mj-lt"/>
              </a:rPr>
              <a:t>: l'eau s'</a:t>
            </a:r>
            <a:r>
              <a:rPr lang="it-IT" sz="1050" spc="-50" dirty="0" err="1">
                <a:latin typeface="+mj-lt"/>
              </a:rPr>
              <a:t>écoule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rapidement</a:t>
            </a:r>
            <a:r>
              <a:rPr lang="it-IT" sz="1050" spc="-50" dirty="0">
                <a:latin typeface="+mj-lt"/>
              </a:rPr>
              <a:t> et </a:t>
            </a:r>
            <a:r>
              <a:rPr lang="it-IT" sz="1050" spc="-50" dirty="0" err="1">
                <a:latin typeface="+mj-lt"/>
              </a:rPr>
              <a:t>même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peu</a:t>
            </a:r>
            <a:r>
              <a:rPr lang="it-IT" sz="1050" spc="-50" dirty="0">
                <a:latin typeface="+mj-lt"/>
              </a:rPr>
              <a:t> de </a:t>
            </a:r>
            <a:r>
              <a:rPr lang="it-IT" sz="1050" spc="-50" dirty="0" err="1">
                <a:latin typeface="+mj-lt"/>
              </a:rPr>
              <a:t>centimètres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pourraient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provoquer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des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chutes</a:t>
            </a:r>
            <a:r>
              <a:rPr lang="it-IT" sz="1050" spc="-5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Rejoignez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rapidement</a:t>
            </a:r>
            <a:r>
              <a:rPr lang="it-IT" sz="1050" spc="-30" dirty="0">
                <a:latin typeface="+mj-lt"/>
              </a:rPr>
              <a:t> la zone </a:t>
            </a:r>
            <a:r>
              <a:rPr lang="it-IT" sz="1050" spc="-30" dirty="0" err="1">
                <a:latin typeface="+mj-lt"/>
              </a:rPr>
              <a:t>élevée</a:t>
            </a:r>
            <a:r>
              <a:rPr lang="it-IT" sz="1050" spc="-30" dirty="0">
                <a:latin typeface="+mj-lt"/>
              </a:rPr>
              <a:t> la plus </a:t>
            </a:r>
            <a:r>
              <a:rPr lang="it-IT" sz="1050" spc="-30" dirty="0" err="1">
                <a:latin typeface="+mj-lt"/>
              </a:rPr>
              <a:t>proche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ou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bien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montez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aux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étages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supérieurs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bâtiment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Evitez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vous</a:t>
            </a:r>
            <a:r>
              <a:rPr lang="it-IT" sz="1050" spc="-30" dirty="0">
                <a:latin typeface="+mj-lt"/>
              </a:rPr>
              <a:t> diriger </a:t>
            </a:r>
            <a:r>
              <a:rPr lang="it-IT" sz="1050" spc="-30" dirty="0" err="1">
                <a:latin typeface="+mj-lt"/>
              </a:rPr>
              <a:t>vers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pentes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talus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artificiels</a:t>
            </a:r>
            <a:r>
              <a:rPr lang="it-IT" sz="1050" spc="-30" dirty="0">
                <a:latin typeface="+mj-lt"/>
              </a:rPr>
              <a:t> qui </a:t>
            </a:r>
            <a:r>
              <a:rPr lang="it-IT" sz="1050" spc="-30" dirty="0" err="1">
                <a:latin typeface="+mj-lt"/>
              </a:rPr>
              <a:t>pourraient</a:t>
            </a:r>
            <a:r>
              <a:rPr lang="it-IT" sz="1050" spc="-30" dirty="0">
                <a:latin typeface="+mj-lt"/>
              </a:rPr>
              <a:t> s'</a:t>
            </a:r>
            <a:r>
              <a:rPr lang="it-IT" sz="1050" spc="-30" dirty="0" err="1">
                <a:latin typeface="+mj-lt"/>
              </a:rPr>
              <a:t>écrouler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Faites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attention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où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vous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mettez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pieds</a:t>
            </a:r>
            <a:r>
              <a:rPr lang="it-IT" sz="1050" spc="-30" dirty="0">
                <a:latin typeface="+mj-lt"/>
              </a:rPr>
              <a:t>: il </a:t>
            </a:r>
            <a:r>
              <a:rPr lang="it-IT" sz="1050" spc="-30" dirty="0" err="1">
                <a:latin typeface="+mj-lt"/>
              </a:rPr>
              <a:t>pourrait</a:t>
            </a:r>
            <a:r>
              <a:rPr lang="it-IT" sz="1050" spc="-30" dirty="0">
                <a:latin typeface="+mj-lt"/>
              </a:rPr>
              <a:t> y </a:t>
            </a:r>
            <a:r>
              <a:rPr lang="it-IT" sz="1050" spc="-30" dirty="0" err="1">
                <a:latin typeface="+mj-lt"/>
              </a:rPr>
              <a:t>avoir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gouffres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trous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plaques</a:t>
            </a:r>
            <a:r>
              <a:rPr lang="it-IT" sz="1050" spc="-30" dirty="0">
                <a:latin typeface="+mj-lt"/>
              </a:rPr>
              <a:t> d'</a:t>
            </a:r>
            <a:r>
              <a:rPr lang="it-IT" sz="1050" spc="-30" dirty="0" err="1">
                <a:latin typeface="+mj-lt"/>
              </a:rPr>
              <a:t>égout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ouvertes</a:t>
            </a:r>
            <a:r>
              <a:rPr lang="it-IT" sz="1050" spc="-30" dirty="0">
                <a:latin typeface="+mj-lt"/>
              </a:rPr>
              <a:t>, etc.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Evitez</a:t>
            </a:r>
            <a:r>
              <a:rPr lang="it-IT" sz="1050" spc="-30" dirty="0">
                <a:latin typeface="+mj-lt"/>
              </a:rPr>
              <a:t> d'</a:t>
            </a:r>
            <a:r>
              <a:rPr lang="it-IT" sz="1050" spc="-30" dirty="0" err="1">
                <a:latin typeface="+mj-lt"/>
              </a:rPr>
              <a:t>utiliser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votre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voiture</a:t>
            </a:r>
            <a:r>
              <a:rPr lang="it-IT" sz="1050" spc="-30" dirty="0">
                <a:latin typeface="+mj-lt"/>
              </a:rPr>
              <a:t>. </a:t>
            </a:r>
            <a:r>
              <a:rPr lang="it-IT" sz="1050" spc="-30" dirty="0" err="1">
                <a:latin typeface="+mj-lt"/>
              </a:rPr>
              <a:t>Même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peu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centimètres</a:t>
            </a:r>
            <a:r>
              <a:rPr lang="it-IT" sz="1050" spc="-30" dirty="0">
                <a:latin typeface="+mj-lt"/>
              </a:rPr>
              <a:t> d'eau </a:t>
            </a:r>
            <a:r>
              <a:rPr lang="it-IT" sz="1050" spc="-30" dirty="0" err="1">
                <a:latin typeface="+mj-lt"/>
              </a:rPr>
              <a:t>pourrait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provoquer</a:t>
            </a:r>
            <a:r>
              <a:rPr lang="it-IT" sz="1050" spc="-30" dirty="0">
                <a:latin typeface="+mj-lt"/>
              </a:rPr>
              <a:t> la </a:t>
            </a:r>
            <a:r>
              <a:rPr lang="it-IT" sz="1050" spc="-30" dirty="0" err="1">
                <a:latin typeface="+mj-lt"/>
              </a:rPr>
              <a:t>perte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contrôle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votre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véhicule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</a:t>
            </a:r>
            <a:r>
              <a:rPr lang="it-IT" sz="1050" spc="-30" dirty="0">
                <a:latin typeface="+mj-lt"/>
              </a:rPr>
              <a:t> son </a:t>
            </a:r>
            <a:r>
              <a:rPr lang="it-IT" sz="1050" spc="-30" dirty="0" err="1">
                <a:latin typeface="+mj-lt"/>
              </a:rPr>
              <a:t>arrêt</a:t>
            </a:r>
            <a:r>
              <a:rPr lang="it-IT" sz="1050" spc="-30" dirty="0">
                <a:latin typeface="+mj-lt"/>
              </a:rPr>
              <a:t>: </a:t>
            </a:r>
            <a:r>
              <a:rPr lang="it-IT" sz="1050" spc="-30" dirty="0" err="1">
                <a:latin typeface="+mj-lt"/>
              </a:rPr>
              <a:t>vous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risquez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rester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piégé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Evitez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passages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souterrains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berges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ponts</a:t>
            </a:r>
            <a:r>
              <a:rPr lang="it-IT" sz="1050" spc="-30" dirty="0">
                <a:latin typeface="+mj-lt"/>
              </a:rPr>
              <a:t>: il est </a:t>
            </a:r>
            <a:r>
              <a:rPr lang="it-IT" sz="1050" spc="-30" dirty="0" err="1">
                <a:latin typeface="+mj-lt"/>
              </a:rPr>
              <a:t>très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dangereux</a:t>
            </a:r>
            <a:r>
              <a:rPr lang="it-IT" sz="1050" spc="-30" dirty="0">
                <a:latin typeface="+mj-lt"/>
              </a:rPr>
              <a:t> de s'</a:t>
            </a:r>
            <a:r>
              <a:rPr lang="it-IT" sz="1050" spc="-30" dirty="0" err="1">
                <a:latin typeface="+mj-lt"/>
              </a:rPr>
              <a:t>arrêter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transiter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dans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lieux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Limitez</a:t>
            </a:r>
            <a:r>
              <a:rPr lang="it-IT" sz="1050" spc="-30" dirty="0">
                <a:latin typeface="+mj-lt"/>
              </a:rPr>
              <a:t> l'</a:t>
            </a:r>
            <a:r>
              <a:rPr lang="it-IT" sz="1050" spc="-30" dirty="0" err="1">
                <a:latin typeface="+mj-lt"/>
              </a:rPr>
              <a:t>utilisation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du</a:t>
            </a:r>
            <a:r>
              <a:rPr lang="it-IT" sz="1050" spc="-30" dirty="0">
                <a:latin typeface="+mj-lt"/>
              </a:rPr>
              <a:t> mobile: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lignes</a:t>
            </a:r>
            <a:r>
              <a:rPr lang="it-IT" sz="1050" spc="-30" dirty="0">
                <a:latin typeface="+mj-lt"/>
              </a:rPr>
              <a:t> ne </a:t>
            </a:r>
            <a:r>
              <a:rPr lang="it-IT" sz="1050" spc="-30" dirty="0" err="1">
                <a:latin typeface="+mj-lt"/>
              </a:rPr>
              <a:t>doivent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pas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être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engagées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afin</a:t>
            </a:r>
            <a:r>
              <a:rPr lang="it-IT" sz="1050" spc="-30" dirty="0">
                <a:latin typeface="+mj-lt"/>
              </a:rPr>
              <a:t> de </a:t>
            </a:r>
            <a:r>
              <a:rPr lang="it-IT" sz="1050" spc="-30" dirty="0" err="1">
                <a:latin typeface="+mj-lt"/>
              </a:rPr>
              <a:t>faciliter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secours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50" spc="-30" dirty="0" err="1">
                <a:latin typeface="+mj-lt"/>
              </a:rPr>
              <a:t>Tenez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vous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courant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sur</a:t>
            </a:r>
            <a:r>
              <a:rPr lang="it-IT" sz="1050" spc="-30" dirty="0">
                <a:latin typeface="+mj-lt"/>
              </a:rPr>
              <a:t> l'</a:t>
            </a:r>
            <a:r>
              <a:rPr lang="it-IT" sz="1050" spc="-30" dirty="0" err="1">
                <a:latin typeface="+mj-lt"/>
              </a:rPr>
              <a:t>évolution</a:t>
            </a:r>
            <a:r>
              <a:rPr lang="it-IT" sz="1050" spc="-30" dirty="0">
                <a:latin typeface="+mj-lt"/>
              </a:rPr>
              <a:t> de la situation et </a:t>
            </a:r>
            <a:r>
              <a:rPr lang="it-IT" sz="1050" spc="-30" dirty="0" err="1">
                <a:latin typeface="+mj-lt"/>
              </a:rPr>
              <a:t>suivez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indications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autorités</a:t>
            </a:r>
            <a:r>
              <a:rPr lang="it-IT" sz="1050" spc="-30" dirty="0">
                <a:latin typeface="+mj-lt"/>
              </a:rPr>
              <a:t>.</a:t>
            </a:r>
          </a:p>
          <a:p>
            <a:endParaRPr lang="it-IT" sz="1050" dirty="0">
              <a:latin typeface="+mj-lt"/>
            </a:endParaRPr>
          </a:p>
          <a:p>
            <a:r>
              <a:rPr lang="it-IT" sz="1200" b="1" dirty="0">
                <a:solidFill>
                  <a:srgbClr val="8EB2DF"/>
                </a:solidFill>
              </a:rPr>
              <a:t>APRÈS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Suivez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indications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des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autorités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avant</a:t>
            </a:r>
            <a:r>
              <a:rPr lang="it-IT" sz="1050" dirty="0">
                <a:latin typeface="+mj-lt"/>
              </a:rPr>
              <a:t> d'</a:t>
            </a:r>
            <a:r>
              <a:rPr lang="it-IT" sz="1050" dirty="0" err="1">
                <a:latin typeface="+mj-lt"/>
              </a:rPr>
              <a:t>entreprendre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toute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action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telle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que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rentrer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chez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déblayer</a:t>
            </a:r>
            <a:r>
              <a:rPr lang="it-IT" sz="1050" dirty="0">
                <a:latin typeface="+mj-lt"/>
              </a:rPr>
              <a:t> la </a:t>
            </a:r>
            <a:r>
              <a:rPr lang="it-IT" sz="1050" dirty="0" err="1">
                <a:latin typeface="+mj-lt"/>
              </a:rPr>
              <a:t>boue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vider</a:t>
            </a:r>
            <a:r>
              <a:rPr lang="it-IT" sz="1050" dirty="0">
                <a:latin typeface="+mj-lt"/>
              </a:rPr>
              <a:t> l'eau </a:t>
            </a:r>
            <a:r>
              <a:rPr lang="it-IT" sz="1050" dirty="0" err="1">
                <a:latin typeface="+mj-lt"/>
              </a:rPr>
              <a:t>des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caves</a:t>
            </a:r>
            <a:r>
              <a:rPr lang="it-IT" sz="1050" dirty="0">
                <a:latin typeface="+mj-lt"/>
              </a:rPr>
              <a:t> etc. 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spc="-30" dirty="0">
                <a:latin typeface="+mj-lt"/>
              </a:rPr>
              <a:t>Ne </a:t>
            </a:r>
            <a:r>
              <a:rPr lang="it-IT" sz="1050" spc="-30" dirty="0" err="1">
                <a:latin typeface="+mj-lt"/>
              </a:rPr>
              <a:t>pas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transiter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Lelong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routes</a:t>
            </a:r>
            <a:r>
              <a:rPr lang="it-IT" sz="1050" spc="-30" dirty="0">
                <a:latin typeface="+mj-lt"/>
              </a:rPr>
              <a:t>: il </a:t>
            </a:r>
            <a:r>
              <a:rPr lang="it-IT" sz="1050" spc="-30" dirty="0" err="1">
                <a:latin typeface="+mj-lt"/>
              </a:rPr>
              <a:t>pourrait</a:t>
            </a:r>
            <a:r>
              <a:rPr lang="it-IT" sz="1050" spc="-30" dirty="0">
                <a:latin typeface="+mj-lt"/>
              </a:rPr>
              <a:t> y </a:t>
            </a:r>
            <a:r>
              <a:rPr lang="it-IT" sz="1050" spc="-30" dirty="0" err="1">
                <a:latin typeface="+mj-lt"/>
              </a:rPr>
              <a:t>avoir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gouffres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trous</a:t>
            </a:r>
            <a:r>
              <a:rPr lang="it-IT" sz="1050" spc="-30" dirty="0">
                <a:latin typeface="+mj-lt"/>
              </a:rPr>
              <a:t>,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plaques</a:t>
            </a:r>
            <a:r>
              <a:rPr lang="it-IT" sz="1050" spc="-30" dirty="0">
                <a:latin typeface="+mj-lt"/>
              </a:rPr>
              <a:t> d'</a:t>
            </a:r>
            <a:r>
              <a:rPr lang="it-IT" sz="1050" spc="-30" dirty="0" err="1">
                <a:latin typeface="+mj-lt"/>
              </a:rPr>
              <a:t>égout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ouvertes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des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câbles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électriques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coupés</a:t>
            </a:r>
            <a:r>
              <a:rPr lang="it-IT" sz="1050" spc="-30" dirty="0">
                <a:latin typeface="+mj-lt"/>
              </a:rPr>
              <a:t>. De plus, l'eau </a:t>
            </a:r>
            <a:r>
              <a:rPr lang="it-IT" sz="1050" spc="-30" dirty="0" err="1">
                <a:latin typeface="+mj-lt"/>
              </a:rPr>
              <a:t>pourrait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avoir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été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contaminée</a:t>
            </a:r>
            <a:r>
              <a:rPr lang="it-IT" sz="1050" spc="-30" dirty="0">
                <a:latin typeface="+mj-lt"/>
              </a:rPr>
              <a:t> par </a:t>
            </a:r>
            <a:r>
              <a:rPr lang="it-IT" sz="1050" spc="-30" dirty="0" err="1">
                <a:latin typeface="+mj-lt"/>
              </a:rPr>
              <a:t>du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carburant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ou</a:t>
            </a:r>
            <a:r>
              <a:rPr lang="it-IT" sz="1050" spc="-30" dirty="0">
                <a:latin typeface="+mj-lt"/>
              </a:rPr>
              <a:t> d'</a:t>
            </a:r>
            <a:r>
              <a:rPr lang="it-IT" sz="1050" spc="-30" dirty="0" err="1">
                <a:latin typeface="+mj-lt"/>
              </a:rPr>
              <a:t>autre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substances</a:t>
            </a:r>
            <a:r>
              <a:rPr lang="it-IT" sz="1050" spc="-30" dirty="0">
                <a:latin typeface="+mj-lt"/>
              </a:rPr>
              <a:t> </a:t>
            </a:r>
            <a:r>
              <a:rPr lang="it-IT" sz="1050" spc="-30" dirty="0" err="1">
                <a:latin typeface="+mj-lt"/>
              </a:rPr>
              <a:t>toxiques</a:t>
            </a:r>
            <a:r>
              <a:rPr lang="it-IT" sz="1050" spc="-30" dirty="0">
                <a:latin typeface="+mj-lt"/>
              </a:rPr>
              <a:t>. 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Faites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attention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aux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zones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ou</a:t>
            </a:r>
            <a:r>
              <a:rPr lang="it-IT" sz="1050" dirty="0">
                <a:latin typeface="+mj-lt"/>
              </a:rPr>
              <a:t> l'eau s'est </a:t>
            </a:r>
            <a:r>
              <a:rPr lang="it-IT" sz="1050" dirty="0" err="1">
                <a:latin typeface="+mj-lt"/>
              </a:rPr>
              <a:t>retirée</a:t>
            </a:r>
            <a:r>
              <a:rPr lang="it-IT" sz="1050" dirty="0">
                <a:latin typeface="+mj-lt"/>
              </a:rPr>
              <a:t>: la </a:t>
            </a:r>
            <a:r>
              <a:rPr lang="it-IT" sz="1050" dirty="0" err="1">
                <a:latin typeface="+mj-lt"/>
              </a:rPr>
              <a:t>chaussée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pourrait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être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endommagée</a:t>
            </a:r>
            <a:r>
              <a:rPr lang="it-IT" sz="1050" dirty="0">
                <a:latin typeface="+mj-lt"/>
              </a:rPr>
              <a:t> et s'</a:t>
            </a:r>
            <a:r>
              <a:rPr lang="it-IT" sz="1050" dirty="0" err="1">
                <a:latin typeface="+mj-lt"/>
              </a:rPr>
              <a:t>affaisser</a:t>
            </a:r>
            <a:r>
              <a:rPr lang="it-IT" sz="1050" dirty="0">
                <a:latin typeface="+mj-lt"/>
              </a:rPr>
              <a:t>. 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Vérifiez</a:t>
            </a:r>
            <a:r>
              <a:rPr lang="it-IT" sz="1050" dirty="0">
                <a:latin typeface="+mj-lt"/>
              </a:rPr>
              <a:t> si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pouvez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réactiver</a:t>
            </a:r>
            <a:r>
              <a:rPr lang="it-IT" sz="1050" dirty="0">
                <a:latin typeface="+mj-lt"/>
              </a:rPr>
              <a:t> le </a:t>
            </a:r>
            <a:r>
              <a:rPr lang="it-IT" sz="1050" dirty="0" err="1">
                <a:latin typeface="+mj-lt"/>
              </a:rPr>
              <a:t>gaz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l'installation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électrique</a:t>
            </a:r>
            <a:r>
              <a:rPr lang="it-IT" sz="1050" dirty="0">
                <a:latin typeface="+mj-lt"/>
              </a:rPr>
              <a:t>. Si nécessaire, </a:t>
            </a:r>
            <a:r>
              <a:rPr lang="it-IT" sz="1050" dirty="0" err="1">
                <a:latin typeface="+mj-lt"/>
              </a:rPr>
              <a:t>demandez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l'avis</a:t>
            </a:r>
            <a:r>
              <a:rPr lang="it-IT" sz="1050" dirty="0">
                <a:latin typeface="+mj-lt"/>
              </a:rPr>
              <a:t> d'un </a:t>
            </a:r>
            <a:r>
              <a:rPr lang="it-IT" sz="1050" dirty="0" err="1">
                <a:latin typeface="+mj-lt"/>
              </a:rPr>
              <a:t>technicien</a:t>
            </a:r>
            <a:r>
              <a:rPr lang="it-IT" sz="1050" dirty="0">
                <a:latin typeface="+mj-lt"/>
              </a:rPr>
              <a:t>. 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spc="-50" dirty="0" err="1">
                <a:latin typeface="+mj-lt"/>
              </a:rPr>
              <a:t>Avant</a:t>
            </a:r>
            <a:r>
              <a:rPr lang="it-IT" sz="1050" spc="-50" dirty="0">
                <a:latin typeface="+mj-lt"/>
              </a:rPr>
              <a:t> d'</a:t>
            </a:r>
            <a:r>
              <a:rPr lang="it-IT" sz="1050" spc="-50" dirty="0" err="1">
                <a:latin typeface="+mj-lt"/>
              </a:rPr>
              <a:t>utiliser</a:t>
            </a:r>
            <a:r>
              <a:rPr lang="it-IT" sz="1050" spc="-50" dirty="0">
                <a:latin typeface="+mj-lt"/>
              </a:rPr>
              <a:t> le </a:t>
            </a:r>
            <a:r>
              <a:rPr lang="it-IT" sz="1050" spc="-50" dirty="0" err="1">
                <a:latin typeface="+mj-lt"/>
              </a:rPr>
              <a:t>système</a:t>
            </a:r>
            <a:r>
              <a:rPr lang="it-IT" sz="1050" spc="-50" dirty="0">
                <a:latin typeface="+mj-lt"/>
              </a:rPr>
              <a:t> de </a:t>
            </a:r>
            <a:r>
              <a:rPr lang="it-IT" sz="1050" spc="-50" dirty="0" err="1">
                <a:latin typeface="+mj-lt"/>
              </a:rPr>
              <a:t>décharge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assurez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vous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que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les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égouts</a:t>
            </a:r>
            <a:r>
              <a:rPr lang="it-IT" sz="1050" spc="-50" dirty="0">
                <a:latin typeface="+mj-lt"/>
              </a:rPr>
              <a:t>, </a:t>
            </a:r>
            <a:r>
              <a:rPr lang="it-IT" sz="1050" spc="-50" dirty="0" err="1">
                <a:latin typeface="+mj-lt"/>
              </a:rPr>
              <a:t>les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fosses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septiques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ou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les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puits</a:t>
            </a:r>
            <a:r>
              <a:rPr lang="it-IT" sz="1050" spc="-50" dirty="0">
                <a:latin typeface="+mj-lt"/>
              </a:rPr>
              <a:t> ne </a:t>
            </a:r>
            <a:r>
              <a:rPr lang="it-IT" sz="1050" spc="-50" dirty="0" err="1">
                <a:latin typeface="+mj-lt"/>
              </a:rPr>
              <a:t>soient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pas</a:t>
            </a:r>
            <a:r>
              <a:rPr lang="it-IT" sz="1050" spc="-50" dirty="0">
                <a:latin typeface="+mj-lt"/>
              </a:rPr>
              <a:t> </a:t>
            </a:r>
            <a:r>
              <a:rPr lang="it-IT" sz="1050" spc="-50" dirty="0" err="1">
                <a:latin typeface="+mj-lt"/>
              </a:rPr>
              <a:t>endommagés</a:t>
            </a:r>
            <a:r>
              <a:rPr lang="it-IT" sz="1050" spc="-50" dirty="0">
                <a:latin typeface="+mj-lt"/>
              </a:rPr>
              <a:t>. </a:t>
            </a:r>
            <a:endParaRPr lang="it-IT" sz="1050" dirty="0">
              <a:latin typeface="+mj-lt"/>
            </a:endParaRP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Tenez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courant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sur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criticités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prévues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sur</a:t>
            </a:r>
            <a:r>
              <a:rPr lang="it-IT" sz="1050" dirty="0">
                <a:latin typeface="+mj-lt"/>
              </a:rPr>
              <a:t> le </a:t>
            </a:r>
            <a:r>
              <a:rPr lang="it-IT" sz="1050" dirty="0" err="1">
                <a:latin typeface="+mj-lt"/>
              </a:rPr>
              <a:t>territoire</a:t>
            </a:r>
            <a:r>
              <a:rPr lang="it-IT" sz="1050" dirty="0">
                <a:latin typeface="+mj-lt"/>
              </a:rPr>
              <a:t> et </a:t>
            </a:r>
            <a:r>
              <a:rPr lang="it-IT" sz="1050" dirty="0" err="1">
                <a:latin typeface="+mj-lt"/>
              </a:rPr>
              <a:t>sur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les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mesures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adoptées</a:t>
            </a:r>
            <a:r>
              <a:rPr lang="it-IT" sz="1050" dirty="0">
                <a:latin typeface="+mj-lt"/>
              </a:rPr>
              <a:t> par </a:t>
            </a:r>
            <a:r>
              <a:rPr lang="it-IT" sz="1050" dirty="0" err="1">
                <a:latin typeface="+mj-lt"/>
              </a:rPr>
              <a:t>votre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Commune</a:t>
            </a:r>
            <a:r>
              <a:rPr lang="it-IT" sz="1050" dirty="0">
                <a:latin typeface="+mj-lt"/>
              </a:rPr>
              <a:t>. 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dirty="0">
                <a:latin typeface="+mj-lt"/>
              </a:rPr>
              <a:t>Ne </a:t>
            </a:r>
            <a:r>
              <a:rPr lang="it-IT" sz="1050" dirty="0" err="1">
                <a:latin typeface="+mj-lt"/>
              </a:rPr>
              <a:t>dormez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sous</a:t>
            </a:r>
            <a:r>
              <a:rPr lang="it-IT" sz="1050" dirty="0">
                <a:latin typeface="+mj-lt"/>
              </a:rPr>
              <a:t>-sol et </a:t>
            </a:r>
            <a:r>
              <a:rPr lang="it-IT" sz="1050" dirty="0" err="1">
                <a:latin typeface="+mj-lt"/>
              </a:rPr>
              <a:t>évitez</a:t>
            </a:r>
            <a:r>
              <a:rPr lang="it-IT" sz="1050" dirty="0">
                <a:latin typeface="+mj-lt"/>
              </a:rPr>
              <a:t> d'y </a:t>
            </a:r>
            <a:r>
              <a:rPr lang="it-IT" sz="1050" dirty="0" err="1">
                <a:latin typeface="+mj-lt"/>
              </a:rPr>
              <a:t>séjourner</a:t>
            </a:r>
            <a:r>
              <a:rPr lang="it-IT" sz="1050" dirty="0">
                <a:latin typeface="+mj-lt"/>
              </a:rPr>
              <a:t>. </a:t>
            </a:r>
          </a:p>
          <a:p>
            <a:pPr marL="72000" indent="-72000">
              <a:buFont typeface="Arial" panose="020B0604020202020204" pitchFamily="34" charset="0"/>
              <a:buChar char="•"/>
            </a:pPr>
            <a:r>
              <a:rPr lang="it-IT" sz="1050" dirty="0" err="1">
                <a:latin typeface="+mj-lt"/>
              </a:rPr>
              <a:t>Avant</a:t>
            </a:r>
            <a:r>
              <a:rPr lang="it-IT" sz="1050" dirty="0">
                <a:latin typeface="+mj-lt"/>
              </a:rPr>
              <a:t> de </a:t>
            </a:r>
            <a:r>
              <a:rPr lang="it-IT" sz="1050" dirty="0" err="1">
                <a:latin typeface="+mj-lt"/>
              </a:rPr>
              <a:t>boire</a:t>
            </a:r>
            <a:r>
              <a:rPr lang="it-IT" sz="1050" dirty="0">
                <a:latin typeface="+mj-lt"/>
              </a:rPr>
              <a:t> l'eau </a:t>
            </a:r>
            <a:r>
              <a:rPr lang="it-IT" sz="1050" dirty="0" err="1">
                <a:latin typeface="+mj-lt"/>
              </a:rPr>
              <a:t>du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robinet</a:t>
            </a:r>
            <a:r>
              <a:rPr lang="it-IT" sz="1050" dirty="0">
                <a:latin typeface="+mj-lt"/>
              </a:rPr>
              <a:t>, </a:t>
            </a:r>
            <a:r>
              <a:rPr lang="it-IT" sz="1050" dirty="0" err="1">
                <a:latin typeface="+mj-lt"/>
              </a:rPr>
              <a:t>assurez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vous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qu'il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n'y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ait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d'</a:t>
            </a:r>
            <a:r>
              <a:rPr lang="it-IT" sz="1050" dirty="0" err="1">
                <a:latin typeface="+mj-lt"/>
              </a:rPr>
              <a:t>ordonnances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municipales</a:t>
            </a:r>
            <a:r>
              <a:rPr lang="it-IT" sz="1050" dirty="0">
                <a:latin typeface="+mj-lt"/>
              </a:rPr>
              <a:t> l'</a:t>
            </a:r>
            <a:r>
              <a:rPr lang="it-IT" sz="1050" dirty="0" err="1">
                <a:latin typeface="+mj-lt"/>
              </a:rPr>
              <a:t>interdisant</a:t>
            </a:r>
            <a:r>
              <a:rPr lang="it-IT" sz="1050" dirty="0">
                <a:latin typeface="+mj-lt"/>
              </a:rPr>
              <a:t>; ne </a:t>
            </a:r>
            <a:r>
              <a:rPr lang="it-IT" sz="1050" dirty="0" err="1">
                <a:latin typeface="+mj-lt"/>
              </a:rPr>
              <a:t>mangez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pas</a:t>
            </a:r>
            <a:r>
              <a:rPr lang="it-IT" sz="1050" dirty="0">
                <a:latin typeface="+mj-lt"/>
              </a:rPr>
              <a:t>  d'</a:t>
            </a:r>
            <a:r>
              <a:rPr lang="it-IT" sz="1050" dirty="0" err="1">
                <a:latin typeface="+mj-lt"/>
              </a:rPr>
              <a:t>aliments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pouvant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avoir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été</a:t>
            </a:r>
            <a:r>
              <a:rPr lang="it-IT" sz="1050" dirty="0">
                <a:latin typeface="+mj-lt"/>
              </a:rPr>
              <a:t> en </a:t>
            </a:r>
            <a:r>
              <a:rPr lang="it-IT" sz="1050" dirty="0" err="1">
                <a:latin typeface="+mj-lt"/>
              </a:rPr>
              <a:t>contact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avec</a:t>
            </a:r>
            <a:r>
              <a:rPr lang="it-IT" sz="1050" dirty="0">
                <a:latin typeface="+mj-lt"/>
              </a:rPr>
              <a:t> l'eau d'</a:t>
            </a:r>
            <a:r>
              <a:rPr lang="it-IT" sz="1050" dirty="0" err="1">
                <a:latin typeface="+mj-lt"/>
              </a:rPr>
              <a:t>inondation</a:t>
            </a:r>
            <a:r>
              <a:rPr lang="it-IT" sz="1050" dirty="0">
                <a:latin typeface="+mj-lt"/>
              </a:rPr>
              <a:t>: </a:t>
            </a:r>
            <a:r>
              <a:rPr lang="it-IT" sz="1050" dirty="0" err="1">
                <a:latin typeface="+mj-lt"/>
              </a:rPr>
              <a:t>ils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pourraient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avoir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été</a:t>
            </a:r>
            <a:r>
              <a:rPr lang="it-IT" sz="1050" dirty="0">
                <a:latin typeface="+mj-lt"/>
              </a:rPr>
              <a:t> </a:t>
            </a:r>
            <a:r>
              <a:rPr lang="it-IT" sz="1050" dirty="0" err="1">
                <a:latin typeface="+mj-lt"/>
              </a:rPr>
              <a:t>contaminés</a:t>
            </a:r>
            <a:r>
              <a:rPr lang="it-IT" sz="1050" dirty="0">
                <a:latin typeface="+mj-lt"/>
              </a:rPr>
              <a:t>.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9FB863D6-0C6A-484E-A12B-ABCC31FED0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55" b="84639"/>
          <a:stretch/>
        </p:blipFill>
        <p:spPr>
          <a:xfrm>
            <a:off x="5853559" y="1743027"/>
            <a:ext cx="741882" cy="418220"/>
          </a:xfrm>
          <a:prstGeom prst="rect">
            <a:avLst/>
          </a:prstGeom>
        </p:spPr>
      </p:pic>
      <p:grpSp>
        <p:nvGrpSpPr>
          <p:cNvPr id="14" name="Gruppo 13">
            <a:extLst>
              <a:ext uri="{FF2B5EF4-FFF2-40B4-BE49-F238E27FC236}">
                <a16:creationId xmlns:a16="http://schemas.microsoft.com/office/drawing/2014/main" id="{8AA6B933-C9A8-E546-B680-EB9FA12A3BF8}"/>
              </a:ext>
            </a:extLst>
          </p:cNvPr>
          <p:cNvGrpSpPr/>
          <p:nvPr/>
        </p:nvGrpSpPr>
        <p:grpSpPr>
          <a:xfrm>
            <a:off x="592751" y="123660"/>
            <a:ext cx="1696155" cy="1083532"/>
            <a:chOff x="592751" y="130996"/>
            <a:chExt cx="1696155" cy="1083532"/>
          </a:xfrm>
        </p:grpSpPr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893B1795-44D7-A347-8376-E04DA267085B}"/>
                </a:ext>
              </a:extLst>
            </p:cNvPr>
            <p:cNvSpPr/>
            <p:nvPr/>
          </p:nvSpPr>
          <p:spPr>
            <a:xfrm>
              <a:off x="639249" y="130996"/>
              <a:ext cx="1594429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DAFF2C11-43E7-3D40-8462-D4071BBE5A3C}"/>
                </a:ext>
              </a:extLst>
            </p:cNvPr>
            <p:cNvSpPr txBox="1"/>
            <p:nvPr/>
          </p:nvSpPr>
          <p:spPr>
            <a:xfrm>
              <a:off x="592751" y="137310"/>
              <a:ext cx="169615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 err="1">
                  <a:solidFill>
                    <a:srgbClr val="8EB2DF"/>
                  </a:solidFill>
                </a:rPr>
                <a:t>Emblème</a:t>
              </a:r>
              <a:r>
                <a:rPr lang="it-IT" sz="1600" b="1" dirty="0">
                  <a:solidFill>
                    <a:srgbClr val="8EB2DF"/>
                  </a:solidFill>
                </a:rPr>
                <a:t> et </a:t>
              </a:r>
              <a:r>
                <a:rPr lang="it-IT" sz="1600" b="1" dirty="0" err="1">
                  <a:solidFill>
                    <a:srgbClr val="8EB2DF"/>
                  </a:solidFill>
                </a:rPr>
                <a:t>Nom</a:t>
              </a:r>
              <a:r>
                <a:rPr lang="it-IT" sz="1600" b="1" dirty="0">
                  <a:solidFill>
                    <a:srgbClr val="8EB2DF"/>
                  </a:solidFill>
                </a:rPr>
                <a:t>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  <a:p>
              <a:pPr algn="ctr"/>
              <a:endParaRPr lang="it-IT" sz="1600" b="1" dirty="0">
                <a:solidFill>
                  <a:srgbClr val="8EB2DF"/>
                </a:solidFill>
              </a:endParaRPr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38CF869D-72A4-A246-A967-389D92EE81A8}"/>
              </a:ext>
            </a:extLst>
          </p:cNvPr>
          <p:cNvGrpSpPr/>
          <p:nvPr/>
        </p:nvGrpSpPr>
        <p:grpSpPr>
          <a:xfrm>
            <a:off x="4140948" y="123660"/>
            <a:ext cx="2124301" cy="597402"/>
            <a:chOff x="4140948" y="117347"/>
            <a:chExt cx="2124301" cy="597402"/>
          </a:xfrm>
        </p:grpSpPr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03BCF2B7-DB81-284A-9EE7-98D76507E8DE}"/>
                </a:ext>
              </a:extLst>
            </p:cNvPr>
            <p:cNvSpPr txBox="1"/>
            <p:nvPr/>
          </p:nvSpPr>
          <p:spPr>
            <a:xfrm>
              <a:off x="4193728" y="123661"/>
              <a:ext cx="20187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8EB2DF"/>
                  </a:solidFill>
                </a:rPr>
                <a:t>Logo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Sécurité</a:t>
              </a:r>
              <a:r>
                <a:rPr lang="it-IT" sz="1600" b="1" dirty="0">
                  <a:solidFill>
                    <a:srgbClr val="8EB2DF"/>
                  </a:solidFill>
                </a:rPr>
                <a:t> Civile de la </a:t>
              </a:r>
              <a:r>
                <a:rPr lang="it-IT" sz="1600" b="1" dirty="0" err="1">
                  <a:solidFill>
                    <a:srgbClr val="8EB2DF"/>
                  </a:solidFill>
                </a:rPr>
                <a:t>Commune</a:t>
              </a:r>
              <a:endParaRPr lang="it-IT" sz="1600" b="1" dirty="0">
                <a:solidFill>
                  <a:srgbClr val="8EB2DF"/>
                </a:solidFill>
              </a:endParaRPr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9A818F9E-EC39-8646-A422-552DFE2AD8D7}"/>
                </a:ext>
              </a:extLst>
            </p:cNvPr>
            <p:cNvSpPr/>
            <p:nvPr/>
          </p:nvSpPr>
          <p:spPr>
            <a:xfrm>
              <a:off x="4140948" y="117347"/>
              <a:ext cx="2124301" cy="59740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600"/>
            </a:p>
          </p:txBody>
        </p:sp>
      </p:grpSp>
    </p:spTree>
    <p:extLst>
      <p:ext uri="{BB962C8B-B14F-4D97-AF65-F5344CB8AC3E}">
        <p14:creationId xmlns:p14="http://schemas.microsoft.com/office/powerpoint/2010/main" val="40658304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713</TotalTime>
  <Words>1328</Words>
  <Application>Microsoft Macintosh PowerPoint</Application>
  <PresentationFormat>A4 (21x29,7 cm)</PresentationFormat>
  <Paragraphs>116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Luca Tanteri</dc:creator>
  <cp:lastModifiedBy>giuliano</cp:lastModifiedBy>
  <cp:revision>72</cp:revision>
  <dcterms:created xsi:type="dcterms:W3CDTF">2019-03-03T20:27:31Z</dcterms:created>
  <dcterms:modified xsi:type="dcterms:W3CDTF">2020-01-24T15:24:50Z</dcterms:modified>
</cp:coreProperties>
</file>