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9" r:id="rId4"/>
    <p:sldId id="260" r:id="rId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29102"/>
    <a:srgbClr val="FFFF01"/>
    <a:srgbClr val="2AAA52"/>
    <a:srgbClr val="8EB2DF"/>
    <a:srgbClr val="A4C5E8"/>
    <a:srgbClr val="0000CC"/>
    <a:srgbClr val="FF99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52" autoAdjust="0"/>
    <p:restoredTop sz="94660"/>
  </p:normalViewPr>
  <p:slideViewPr>
    <p:cSldViewPr snapToGrid="0">
      <p:cViewPr>
        <p:scale>
          <a:sx n="76" d="100"/>
          <a:sy n="76" d="100"/>
        </p:scale>
        <p:origin x="173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65727108-642E-4E90-AFE2-8AF1867FC5EF}" type="datetimeFigureOut">
              <a:rPr lang="it-IT" smtClean="0"/>
              <a:t>13/01/20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3C69A20-DC95-4564-9B5A-2CB75C8316E4}" type="slidenum">
              <a:rPr lang="it-IT" smtClean="0"/>
              <a:t>‹N›</a:t>
            </a:fld>
            <a:endParaRPr lang="it-IT"/>
          </a:p>
        </p:txBody>
      </p:sp>
    </p:spTree>
    <p:extLst>
      <p:ext uri="{BB962C8B-B14F-4D97-AF65-F5344CB8AC3E}">
        <p14:creationId xmlns:p14="http://schemas.microsoft.com/office/powerpoint/2010/main" val="574578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5727108-642E-4E90-AFE2-8AF1867FC5EF}" type="datetimeFigureOut">
              <a:rPr lang="it-IT" smtClean="0"/>
              <a:t>13/01/20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3C69A20-DC95-4564-9B5A-2CB75C8316E4}" type="slidenum">
              <a:rPr lang="it-IT" smtClean="0"/>
              <a:t>‹N›</a:t>
            </a:fld>
            <a:endParaRPr lang="it-IT"/>
          </a:p>
        </p:txBody>
      </p:sp>
    </p:spTree>
    <p:extLst>
      <p:ext uri="{BB962C8B-B14F-4D97-AF65-F5344CB8AC3E}">
        <p14:creationId xmlns:p14="http://schemas.microsoft.com/office/powerpoint/2010/main" val="2445170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5727108-642E-4E90-AFE2-8AF1867FC5EF}" type="datetimeFigureOut">
              <a:rPr lang="it-IT" smtClean="0"/>
              <a:t>13/01/20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3C69A20-DC95-4564-9B5A-2CB75C8316E4}" type="slidenum">
              <a:rPr lang="it-IT" smtClean="0"/>
              <a:t>‹N›</a:t>
            </a:fld>
            <a:endParaRPr lang="it-IT"/>
          </a:p>
        </p:txBody>
      </p:sp>
    </p:spTree>
    <p:extLst>
      <p:ext uri="{BB962C8B-B14F-4D97-AF65-F5344CB8AC3E}">
        <p14:creationId xmlns:p14="http://schemas.microsoft.com/office/powerpoint/2010/main" val="3439112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5727108-642E-4E90-AFE2-8AF1867FC5EF}" type="datetimeFigureOut">
              <a:rPr lang="it-IT" smtClean="0"/>
              <a:t>13/01/20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3C69A20-DC95-4564-9B5A-2CB75C8316E4}" type="slidenum">
              <a:rPr lang="it-IT" smtClean="0"/>
              <a:t>‹N›</a:t>
            </a:fld>
            <a:endParaRPr lang="it-IT"/>
          </a:p>
        </p:txBody>
      </p:sp>
    </p:spTree>
    <p:extLst>
      <p:ext uri="{BB962C8B-B14F-4D97-AF65-F5344CB8AC3E}">
        <p14:creationId xmlns:p14="http://schemas.microsoft.com/office/powerpoint/2010/main" val="1102412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65727108-642E-4E90-AFE2-8AF1867FC5EF}" type="datetimeFigureOut">
              <a:rPr lang="it-IT" smtClean="0"/>
              <a:t>13/01/20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3C69A20-DC95-4564-9B5A-2CB75C8316E4}" type="slidenum">
              <a:rPr lang="it-IT" smtClean="0"/>
              <a:t>‹N›</a:t>
            </a:fld>
            <a:endParaRPr lang="it-IT"/>
          </a:p>
        </p:txBody>
      </p:sp>
    </p:spTree>
    <p:extLst>
      <p:ext uri="{BB962C8B-B14F-4D97-AF65-F5344CB8AC3E}">
        <p14:creationId xmlns:p14="http://schemas.microsoft.com/office/powerpoint/2010/main" val="2435512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65727108-642E-4E90-AFE2-8AF1867FC5EF}" type="datetimeFigureOut">
              <a:rPr lang="it-IT" smtClean="0"/>
              <a:t>13/01/20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3C69A20-DC95-4564-9B5A-2CB75C8316E4}" type="slidenum">
              <a:rPr lang="it-IT" smtClean="0"/>
              <a:t>‹N›</a:t>
            </a:fld>
            <a:endParaRPr lang="it-IT"/>
          </a:p>
        </p:txBody>
      </p:sp>
    </p:spTree>
    <p:extLst>
      <p:ext uri="{BB962C8B-B14F-4D97-AF65-F5344CB8AC3E}">
        <p14:creationId xmlns:p14="http://schemas.microsoft.com/office/powerpoint/2010/main" val="1394556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4" name="Content Placeholder 3"/>
          <p:cNvSpPr>
            <a:spLocks noGrp="1"/>
          </p:cNvSpPr>
          <p:nvPr>
            <p:ph sz="half" idx="2"/>
          </p:nvPr>
        </p:nvSpPr>
        <p:spPr>
          <a:xfrm>
            <a:off x="472381" y="3618442"/>
            <a:ext cx="2901255" cy="532218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6" name="Content Placeholder 5"/>
          <p:cNvSpPr>
            <a:spLocks noGrp="1"/>
          </p:cNvSpPr>
          <p:nvPr>
            <p:ph sz="quarter" idx="4"/>
          </p:nvPr>
        </p:nvSpPr>
        <p:spPr>
          <a:xfrm>
            <a:off x="3471863" y="3618442"/>
            <a:ext cx="2915543" cy="532218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65727108-642E-4E90-AFE2-8AF1867FC5EF}" type="datetimeFigureOut">
              <a:rPr lang="it-IT" smtClean="0"/>
              <a:t>13/01/20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A3C69A20-DC95-4564-9B5A-2CB75C8316E4}" type="slidenum">
              <a:rPr lang="it-IT" smtClean="0"/>
              <a:t>‹N›</a:t>
            </a:fld>
            <a:endParaRPr lang="it-IT"/>
          </a:p>
        </p:txBody>
      </p:sp>
    </p:spTree>
    <p:extLst>
      <p:ext uri="{BB962C8B-B14F-4D97-AF65-F5344CB8AC3E}">
        <p14:creationId xmlns:p14="http://schemas.microsoft.com/office/powerpoint/2010/main" val="614558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5727108-642E-4E90-AFE2-8AF1867FC5EF}" type="datetimeFigureOut">
              <a:rPr lang="it-IT" smtClean="0"/>
              <a:t>13/01/20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A3C69A20-DC95-4564-9B5A-2CB75C8316E4}" type="slidenum">
              <a:rPr lang="it-IT" smtClean="0"/>
              <a:t>‹N›</a:t>
            </a:fld>
            <a:endParaRPr lang="it-IT"/>
          </a:p>
        </p:txBody>
      </p:sp>
    </p:spTree>
    <p:extLst>
      <p:ext uri="{BB962C8B-B14F-4D97-AF65-F5344CB8AC3E}">
        <p14:creationId xmlns:p14="http://schemas.microsoft.com/office/powerpoint/2010/main" val="4203764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727108-642E-4E90-AFE2-8AF1867FC5EF}" type="datetimeFigureOut">
              <a:rPr lang="it-IT" smtClean="0"/>
              <a:t>13/01/20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A3C69A20-DC95-4564-9B5A-2CB75C8316E4}" type="slidenum">
              <a:rPr lang="it-IT" smtClean="0"/>
              <a:t>‹N›</a:t>
            </a:fld>
            <a:endParaRPr lang="it-IT"/>
          </a:p>
        </p:txBody>
      </p:sp>
    </p:spTree>
    <p:extLst>
      <p:ext uri="{BB962C8B-B14F-4D97-AF65-F5344CB8AC3E}">
        <p14:creationId xmlns:p14="http://schemas.microsoft.com/office/powerpoint/2010/main" val="1920430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65727108-642E-4E90-AFE2-8AF1867FC5EF}" type="datetimeFigureOut">
              <a:rPr lang="it-IT" smtClean="0"/>
              <a:t>13/01/20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3C69A20-DC95-4564-9B5A-2CB75C8316E4}" type="slidenum">
              <a:rPr lang="it-IT" smtClean="0"/>
              <a:t>‹N›</a:t>
            </a:fld>
            <a:endParaRPr lang="it-IT"/>
          </a:p>
        </p:txBody>
      </p:sp>
    </p:spTree>
    <p:extLst>
      <p:ext uri="{BB962C8B-B14F-4D97-AF65-F5344CB8AC3E}">
        <p14:creationId xmlns:p14="http://schemas.microsoft.com/office/powerpoint/2010/main" val="3275405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65727108-642E-4E90-AFE2-8AF1867FC5EF}" type="datetimeFigureOut">
              <a:rPr lang="it-IT" smtClean="0"/>
              <a:t>13/01/20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3C69A20-DC95-4564-9B5A-2CB75C8316E4}" type="slidenum">
              <a:rPr lang="it-IT" smtClean="0"/>
              <a:t>‹N›</a:t>
            </a:fld>
            <a:endParaRPr lang="it-IT"/>
          </a:p>
        </p:txBody>
      </p:sp>
    </p:spTree>
    <p:extLst>
      <p:ext uri="{BB962C8B-B14F-4D97-AF65-F5344CB8AC3E}">
        <p14:creationId xmlns:p14="http://schemas.microsoft.com/office/powerpoint/2010/main" val="2568138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5727108-642E-4E90-AFE2-8AF1867FC5EF}" type="datetimeFigureOut">
              <a:rPr lang="it-IT" smtClean="0"/>
              <a:t>13/01/20</a:t>
            </a:fld>
            <a:endParaRPr lang="it-IT"/>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3C69A20-DC95-4564-9B5A-2CB75C8316E4}" type="slidenum">
              <a:rPr lang="it-IT" smtClean="0"/>
              <a:t>‹N›</a:t>
            </a:fld>
            <a:endParaRPr lang="it-IT"/>
          </a:p>
        </p:txBody>
      </p:sp>
    </p:spTree>
    <p:extLst>
      <p:ext uri="{BB962C8B-B14F-4D97-AF65-F5344CB8AC3E}">
        <p14:creationId xmlns:p14="http://schemas.microsoft.com/office/powerpoint/2010/main" val="26681242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9D7B2902-E2D6-4715-B066-D280566F3CCA}"/>
              </a:ext>
            </a:extLst>
          </p:cNvPr>
          <p:cNvSpPr txBox="1"/>
          <p:nvPr/>
        </p:nvSpPr>
        <p:spPr>
          <a:xfrm>
            <a:off x="0" y="746714"/>
            <a:ext cx="6858000" cy="954107"/>
          </a:xfrm>
          <a:prstGeom prst="rect">
            <a:avLst/>
          </a:prstGeom>
          <a:noFill/>
        </p:spPr>
        <p:txBody>
          <a:bodyPr wrap="square" rtlCol="0">
            <a:spAutoFit/>
          </a:bodyPr>
          <a:lstStyle/>
          <a:p>
            <a:pPr algn="ctr"/>
            <a:r>
              <a:rPr lang="it-IT" sz="3200" b="1" cap="small" dirty="0">
                <a:solidFill>
                  <a:srgbClr val="8EB2DF"/>
                </a:solidFill>
              </a:rPr>
              <a:t>Piano Comunale di Protezione Civile</a:t>
            </a:r>
          </a:p>
          <a:p>
            <a:pPr algn="ctr"/>
            <a:r>
              <a:rPr lang="it-IT" sz="2400" b="1" cap="small" dirty="0">
                <a:solidFill>
                  <a:srgbClr val="8EB2DF"/>
                </a:solidFill>
              </a:rPr>
              <a:t>del Comune di [nome del comune]</a:t>
            </a:r>
            <a:endParaRPr lang="it-IT" sz="2000" b="1" cap="small" dirty="0">
              <a:solidFill>
                <a:srgbClr val="8EB2DF"/>
              </a:solidFill>
            </a:endParaRPr>
          </a:p>
        </p:txBody>
      </p:sp>
      <p:sp>
        <p:nvSpPr>
          <p:cNvPr id="5" name="Rettangolo 4">
            <a:extLst>
              <a:ext uri="{FF2B5EF4-FFF2-40B4-BE49-F238E27FC236}">
                <a16:creationId xmlns:a16="http://schemas.microsoft.com/office/drawing/2014/main" id="{C4B5C93C-48C5-461C-A4E7-3EFB55C11D4B}"/>
              </a:ext>
            </a:extLst>
          </p:cNvPr>
          <p:cNvSpPr/>
          <p:nvPr/>
        </p:nvSpPr>
        <p:spPr>
          <a:xfrm>
            <a:off x="168442" y="1730598"/>
            <a:ext cx="6521116" cy="426259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7F0243F3-B943-4B92-980E-A42267A92C8B}"/>
              </a:ext>
            </a:extLst>
          </p:cNvPr>
          <p:cNvSpPr txBox="1"/>
          <p:nvPr/>
        </p:nvSpPr>
        <p:spPr>
          <a:xfrm>
            <a:off x="168442" y="1730597"/>
            <a:ext cx="6521116" cy="400110"/>
          </a:xfrm>
          <a:prstGeom prst="rect">
            <a:avLst/>
          </a:prstGeom>
          <a:noFill/>
        </p:spPr>
        <p:txBody>
          <a:bodyPr wrap="square" rtlCol="0">
            <a:spAutoFit/>
          </a:bodyPr>
          <a:lstStyle/>
          <a:p>
            <a:pPr algn="ctr"/>
            <a:r>
              <a:rPr lang="it-IT" sz="2000" b="1" dirty="0">
                <a:solidFill>
                  <a:srgbClr val="8EB2DF"/>
                </a:solidFill>
              </a:rPr>
              <a:t>Aree di Attesa Sicura</a:t>
            </a:r>
          </a:p>
        </p:txBody>
      </p:sp>
      <p:sp>
        <p:nvSpPr>
          <p:cNvPr id="7" name="Rettangolo 6">
            <a:extLst>
              <a:ext uri="{FF2B5EF4-FFF2-40B4-BE49-F238E27FC236}">
                <a16:creationId xmlns:a16="http://schemas.microsoft.com/office/drawing/2014/main" id="{7E77EF83-F3FB-4DAF-ADCE-0AE1B934A72E}"/>
              </a:ext>
            </a:extLst>
          </p:cNvPr>
          <p:cNvSpPr/>
          <p:nvPr/>
        </p:nvSpPr>
        <p:spPr>
          <a:xfrm>
            <a:off x="168441" y="6093638"/>
            <a:ext cx="3748150" cy="3682387"/>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038ED1EC-BC55-47DE-99E4-75BDDC16AA5C}"/>
              </a:ext>
            </a:extLst>
          </p:cNvPr>
          <p:cNvSpPr/>
          <p:nvPr/>
        </p:nvSpPr>
        <p:spPr>
          <a:xfrm>
            <a:off x="4042610" y="6093639"/>
            <a:ext cx="2646947" cy="3682386"/>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DAEA0DEA-F657-4B93-BF2A-E4C7EAA70A2F}"/>
              </a:ext>
            </a:extLst>
          </p:cNvPr>
          <p:cNvSpPr txBox="1"/>
          <p:nvPr/>
        </p:nvSpPr>
        <p:spPr>
          <a:xfrm>
            <a:off x="168442" y="6093639"/>
            <a:ext cx="3592691" cy="400110"/>
          </a:xfrm>
          <a:prstGeom prst="rect">
            <a:avLst/>
          </a:prstGeom>
          <a:noFill/>
        </p:spPr>
        <p:txBody>
          <a:bodyPr wrap="square" rtlCol="0">
            <a:spAutoFit/>
          </a:bodyPr>
          <a:lstStyle/>
          <a:p>
            <a:pPr algn="ctr"/>
            <a:r>
              <a:rPr lang="it-IT" sz="2000" b="1" dirty="0">
                <a:solidFill>
                  <a:srgbClr val="8EB2DF"/>
                </a:solidFill>
              </a:rPr>
              <a:t>Kit di emergenza</a:t>
            </a:r>
          </a:p>
        </p:txBody>
      </p:sp>
      <p:sp>
        <p:nvSpPr>
          <p:cNvPr id="10" name="CasellaDiTesto 9">
            <a:extLst>
              <a:ext uri="{FF2B5EF4-FFF2-40B4-BE49-F238E27FC236}">
                <a16:creationId xmlns:a16="http://schemas.microsoft.com/office/drawing/2014/main" id="{FE15B068-05F1-4699-A0FC-C13C6F79C438}"/>
              </a:ext>
            </a:extLst>
          </p:cNvPr>
          <p:cNvSpPr txBox="1"/>
          <p:nvPr/>
        </p:nvSpPr>
        <p:spPr>
          <a:xfrm>
            <a:off x="4042610" y="6110352"/>
            <a:ext cx="2646947" cy="400110"/>
          </a:xfrm>
          <a:prstGeom prst="rect">
            <a:avLst/>
          </a:prstGeom>
          <a:noFill/>
        </p:spPr>
        <p:txBody>
          <a:bodyPr wrap="square" rtlCol="0">
            <a:spAutoFit/>
          </a:bodyPr>
          <a:lstStyle/>
          <a:p>
            <a:pPr algn="ctr"/>
            <a:r>
              <a:rPr lang="it-IT" sz="2000" b="1" dirty="0">
                <a:solidFill>
                  <a:srgbClr val="8EB2DF"/>
                </a:solidFill>
              </a:rPr>
              <a:t>Numeri utili</a:t>
            </a:r>
          </a:p>
        </p:txBody>
      </p:sp>
      <p:sp>
        <p:nvSpPr>
          <p:cNvPr id="11" name="Rettangolo 10">
            <a:extLst>
              <a:ext uri="{FF2B5EF4-FFF2-40B4-BE49-F238E27FC236}">
                <a16:creationId xmlns:a16="http://schemas.microsoft.com/office/drawing/2014/main" id="{E58D5330-10BB-4D26-8FE1-4D8DEA4E5910}"/>
              </a:ext>
            </a:extLst>
          </p:cNvPr>
          <p:cNvSpPr/>
          <p:nvPr/>
        </p:nvSpPr>
        <p:spPr>
          <a:xfrm>
            <a:off x="1720517" y="3070599"/>
            <a:ext cx="4860757" cy="2812537"/>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A941941A-A5F7-4F47-8CE4-68195C5E9EBD}"/>
              </a:ext>
            </a:extLst>
          </p:cNvPr>
          <p:cNvSpPr txBox="1"/>
          <p:nvPr/>
        </p:nvSpPr>
        <p:spPr>
          <a:xfrm>
            <a:off x="297969" y="3451022"/>
            <a:ext cx="1508160" cy="2092881"/>
          </a:xfrm>
          <a:prstGeom prst="rect">
            <a:avLst/>
          </a:prstGeom>
          <a:noFill/>
        </p:spPr>
        <p:txBody>
          <a:bodyPr wrap="square" rtlCol="0">
            <a:spAutoFit/>
          </a:bodyPr>
          <a:lstStyle/>
          <a:p>
            <a:r>
              <a:rPr lang="it-IT" b="1" dirty="0">
                <a:solidFill>
                  <a:srgbClr val="8EB2DF"/>
                </a:solidFill>
              </a:rPr>
              <a:t>Elenco Aree</a:t>
            </a:r>
          </a:p>
          <a:p>
            <a:r>
              <a:rPr lang="it-IT" sz="1600" dirty="0"/>
              <a:t>A01. ….</a:t>
            </a:r>
          </a:p>
          <a:p>
            <a:r>
              <a:rPr lang="it-IT" sz="1600" dirty="0"/>
              <a:t>A02. ….</a:t>
            </a:r>
          </a:p>
          <a:p>
            <a:r>
              <a:rPr lang="it-IT" sz="1600" dirty="0"/>
              <a:t>A03. ….</a:t>
            </a:r>
          </a:p>
          <a:p>
            <a:r>
              <a:rPr lang="it-IT" sz="1600" dirty="0"/>
              <a:t>...</a:t>
            </a:r>
          </a:p>
          <a:p>
            <a:r>
              <a:rPr lang="it-IT" sz="1600" dirty="0"/>
              <a:t>…</a:t>
            </a:r>
          </a:p>
          <a:p>
            <a:r>
              <a:rPr lang="it-IT" sz="1600" dirty="0"/>
              <a:t>…</a:t>
            </a:r>
          </a:p>
          <a:p>
            <a:r>
              <a:rPr lang="it-IT" sz="1600" dirty="0"/>
              <a:t>…</a:t>
            </a:r>
          </a:p>
        </p:txBody>
      </p:sp>
      <p:sp>
        <p:nvSpPr>
          <p:cNvPr id="13" name="CasellaDiTesto 12">
            <a:extLst>
              <a:ext uri="{FF2B5EF4-FFF2-40B4-BE49-F238E27FC236}">
                <a16:creationId xmlns:a16="http://schemas.microsoft.com/office/drawing/2014/main" id="{BB5797C2-6AF8-44D9-AA71-A47091AA308B}"/>
              </a:ext>
            </a:extLst>
          </p:cNvPr>
          <p:cNvSpPr txBox="1"/>
          <p:nvPr/>
        </p:nvSpPr>
        <p:spPr>
          <a:xfrm>
            <a:off x="1964787" y="3784127"/>
            <a:ext cx="3113248" cy="1323439"/>
          </a:xfrm>
          <a:prstGeom prst="rect">
            <a:avLst/>
          </a:prstGeom>
          <a:noFill/>
        </p:spPr>
        <p:txBody>
          <a:bodyPr wrap="square" rtlCol="0">
            <a:spAutoFit/>
          </a:bodyPr>
          <a:lstStyle/>
          <a:p>
            <a:pPr algn="ctr"/>
            <a:r>
              <a:rPr lang="it-IT" sz="2000" b="1" dirty="0">
                <a:solidFill>
                  <a:srgbClr val="8EB2DF"/>
                </a:solidFill>
              </a:rPr>
              <a:t>Mappa con indicate</a:t>
            </a:r>
          </a:p>
          <a:p>
            <a:pPr algn="ctr"/>
            <a:r>
              <a:rPr lang="it-IT" sz="2000" b="1" dirty="0">
                <a:solidFill>
                  <a:srgbClr val="8EB2DF"/>
                </a:solidFill>
              </a:rPr>
              <a:t>le Aree di Attesa Sicura</a:t>
            </a:r>
          </a:p>
          <a:p>
            <a:pPr algn="ctr"/>
            <a:r>
              <a:rPr lang="it-IT" sz="2000" b="1" dirty="0">
                <a:solidFill>
                  <a:srgbClr val="8EB2DF"/>
                </a:solidFill>
              </a:rPr>
              <a:t>e le aree a rischio</a:t>
            </a:r>
          </a:p>
          <a:p>
            <a:pPr algn="ctr"/>
            <a:r>
              <a:rPr lang="it-IT" sz="2000" b="1" dirty="0">
                <a:solidFill>
                  <a:srgbClr val="8EB2DF"/>
                </a:solidFill>
              </a:rPr>
              <a:t>del territorio comunale</a:t>
            </a:r>
          </a:p>
        </p:txBody>
      </p:sp>
      <p:grpSp>
        <p:nvGrpSpPr>
          <p:cNvPr id="23" name="Gruppo 22">
            <a:extLst>
              <a:ext uri="{FF2B5EF4-FFF2-40B4-BE49-F238E27FC236}">
                <a16:creationId xmlns:a16="http://schemas.microsoft.com/office/drawing/2014/main" id="{B1C01D6E-C061-41D0-ADC8-8CB7BE0E4A1E}"/>
              </a:ext>
            </a:extLst>
          </p:cNvPr>
          <p:cNvGrpSpPr/>
          <p:nvPr/>
        </p:nvGrpSpPr>
        <p:grpSpPr>
          <a:xfrm>
            <a:off x="639249" y="123660"/>
            <a:ext cx="1594429" cy="597402"/>
            <a:chOff x="639249" y="130996"/>
            <a:chExt cx="1594429" cy="597402"/>
          </a:xfrm>
        </p:grpSpPr>
        <p:sp>
          <p:nvSpPr>
            <p:cNvPr id="14" name="Rettangolo 13">
              <a:extLst>
                <a:ext uri="{FF2B5EF4-FFF2-40B4-BE49-F238E27FC236}">
                  <a16:creationId xmlns:a16="http://schemas.microsoft.com/office/drawing/2014/main" id="{A568EBBB-ADB1-4802-B54E-D9E74D1B0276}"/>
                </a:ext>
              </a:extLst>
            </p:cNvPr>
            <p:cNvSpPr/>
            <p:nvPr/>
          </p:nvSpPr>
          <p:spPr>
            <a:xfrm>
              <a:off x="639249" y="130996"/>
              <a:ext cx="1594429" cy="59740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p>
          </p:txBody>
        </p:sp>
        <p:sp>
          <p:nvSpPr>
            <p:cNvPr id="15" name="CasellaDiTesto 14">
              <a:extLst>
                <a:ext uri="{FF2B5EF4-FFF2-40B4-BE49-F238E27FC236}">
                  <a16:creationId xmlns:a16="http://schemas.microsoft.com/office/drawing/2014/main" id="{2EA2085D-33F9-4A59-9E1C-5A151D29CBF0}"/>
                </a:ext>
              </a:extLst>
            </p:cNvPr>
            <p:cNvSpPr txBox="1"/>
            <p:nvPr/>
          </p:nvSpPr>
          <p:spPr>
            <a:xfrm>
              <a:off x="639249" y="137310"/>
              <a:ext cx="1594429" cy="584775"/>
            </a:xfrm>
            <a:prstGeom prst="rect">
              <a:avLst/>
            </a:prstGeom>
            <a:noFill/>
          </p:spPr>
          <p:txBody>
            <a:bodyPr wrap="square" rtlCol="0">
              <a:spAutoFit/>
            </a:bodyPr>
            <a:lstStyle/>
            <a:p>
              <a:pPr algn="ctr"/>
              <a:r>
                <a:rPr lang="it-IT" sz="1600" b="1" dirty="0">
                  <a:solidFill>
                    <a:srgbClr val="8EB2DF"/>
                  </a:solidFill>
                </a:rPr>
                <a:t>Stemma e nome del Comune</a:t>
              </a:r>
            </a:p>
          </p:txBody>
        </p:sp>
      </p:grpSp>
      <p:pic>
        <p:nvPicPr>
          <p:cNvPr id="18" name="Immagine 17">
            <a:extLst>
              <a:ext uri="{FF2B5EF4-FFF2-40B4-BE49-F238E27FC236}">
                <a16:creationId xmlns:a16="http://schemas.microsoft.com/office/drawing/2014/main" id="{AC66FEB3-6E9C-4DDA-AEBA-538B3F12B8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2927" y="79590"/>
            <a:ext cx="684000" cy="681721"/>
          </a:xfrm>
          <a:prstGeom prst="rect">
            <a:avLst/>
          </a:prstGeom>
        </p:spPr>
      </p:pic>
      <p:grpSp>
        <p:nvGrpSpPr>
          <p:cNvPr id="22" name="Gruppo 21">
            <a:extLst>
              <a:ext uri="{FF2B5EF4-FFF2-40B4-BE49-F238E27FC236}">
                <a16:creationId xmlns:a16="http://schemas.microsoft.com/office/drawing/2014/main" id="{59BB45CA-77D0-4DDB-96F2-95DA31E77D53}"/>
              </a:ext>
            </a:extLst>
          </p:cNvPr>
          <p:cNvGrpSpPr/>
          <p:nvPr/>
        </p:nvGrpSpPr>
        <p:grpSpPr>
          <a:xfrm>
            <a:off x="4140948" y="123660"/>
            <a:ext cx="2124301" cy="597402"/>
            <a:chOff x="4140948" y="117347"/>
            <a:chExt cx="2124301" cy="597402"/>
          </a:xfrm>
        </p:grpSpPr>
        <p:sp>
          <p:nvSpPr>
            <p:cNvPr id="19" name="CasellaDiTesto 18">
              <a:extLst>
                <a:ext uri="{FF2B5EF4-FFF2-40B4-BE49-F238E27FC236}">
                  <a16:creationId xmlns:a16="http://schemas.microsoft.com/office/drawing/2014/main" id="{82FDAD7A-BE60-4B62-8F90-D15645B9A600}"/>
                </a:ext>
              </a:extLst>
            </p:cNvPr>
            <p:cNvSpPr txBox="1"/>
            <p:nvPr/>
          </p:nvSpPr>
          <p:spPr>
            <a:xfrm>
              <a:off x="4193728" y="123661"/>
              <a:ext cx="2018740" cy="584775"/>
            </a:xfrm>
            <a:prstGeom prst="rect">
              <a:avLst/>
            </a:prstGeom>
            <a:noFill/>
          </p:spPr>
          <p:txBody>
            <a:bodyPr wrap="square" rtlCol="0">
              <a:spAutoFit/>
            </a:bodyPr>
            <a:lstStyle/>
            <a:p>
              <a:pPr algn="ctr"/>
              <a:r>
                <a:rPr lang="it-IT" sz="1600" b="1" dirty="0">
                  <a:solidFill>
                    <a:srgbClr val="8EB2DF"/>
                  </a:solidFill>
                </a:rPr>
                <a:t>Logo della Protezione Civile del Comune</a:t>
              </a:r>
            </a:p>
          </p:txBody>
        </p:sp>
        <p:sp>
          <p:nvSpPr>
            <p:cNvPr id="21" name="Rettangolo 20">
              <a:extLst>
                <a:ext uri="{FF2B5EF4-FFF2-40B4-BE49-F238E27FC236}">
                  <a16:creationId xmlns:a16="http://schemas.microsoft.com/office/drawing/2014/main" id="{D38BA8BC-85B8-4868-BC53-8868583773C6}"/>
                </a:ext>
              </a:extLst>
            </p:cNvPr>
            <p:cNvSpPr/>
            <p:nvPr/>
          </p:nvSpPr>
          <p:spPr>
            <a:xfrm>
              <a:off x="4140948" y="117347"/>
              <a:ext cx="2124301" cy="59740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p>
          </p:txBody>
        </p:sp>
      </p:grpSp>
      <p:sp>
        <p:nvSpPr>
          <p:cNvPr id="26" name="CasellaDiTesto 25">
            <a:extLst>
              <a:ext uri="{FF2B5EF4-FFF2-40B4-BE49-F238E27FC236}">
                <a16:creationId xmlns:a16="http://schemas.microsoft.com/office/drawing/2014/main" id="{552C32A9-66DE-4CE4-9872-D60FFEE467A7}"/>
              </a:ext>
            </a:extLst>
          </p:cNvPr>
          <p:cNvSpPr txBox="1"/>
          <p:nvPr/>
        </p:nvSpPr>
        <p:spPr>
          <a:xfrm>
            <a:off x="4042609" y="6488469"/>
            <a:ext cx="2646948" cy="1985159"/>
          </a:xfrm>
          <a:prstGeom prst="rect">
            <a:avLst/>
          </a:prstGeom>
          <a:noFill/>
        </p:spPr>
        <p:txBody>
          <a:bodyPr wrap="square" rtlCol="0">
            <a:spAutoFit/>
          </a:bodyPr>
          <a:lstStyle/>
          <a:p>
            <a:pPr>
              <a:spcAft>
                <a:spcPts val="600"/>
              </a:spcAft>
            </a:pPr>
            <a:r>
              <a:rPr lang="it-IT" sz="1400" b="1" dirty="0">
                <a:solidFill>
                  <a:srgbClr val="8EB2DF"/>
                </a:solidFill>
              </a:rPr>
              <a:t>Numero unico di emergenza: </a:t>
            </a:r>
            <a:r>
              <a:rPr lang="it-IT" sz="1400" dirty="0"/>
              <a:t>112</a:t>
            </a:r>
          </a:p>
          <a:p>
            <a:pPr>
              <a:spcAft>
                <a:spcPts val="600"/>
              </a:spcAft>
            </a:pPr>
            <a:r>
              <a:rPr lang="it-IT" sz="1400" b="1" dirty="0">
                <a:solidFill>
                  <a:srgbClr val="8EB2DF"/>
                </a:solidFill>
              </a:rPr>
              <a:t>Soccorso Sanitario: </a:t>
            </a:r>
            <a:r>
              <a:rPr lang="it-IT" sz="1400" dirty="0"/>
              <a:t>118</a:t>
            </a:r>
          </a:p>
          <a:p>
            <a:pPr>
              <a:spcAft>
                <a:spcPts val="600"/>
              </a:spcAft>
            </a:pPr>
            <a:r>
              <a:rPr lang="it-IT" sz="1400" b="1" dirty="0">
                <a:solidFill>
                  <a:srgbClr val="8EB2DF"/>
                </a:solidFill>
              </a:rPr>
              <a:t>Comune di …….:</a:t>
            </a:r>
          </a:p>
          <a:p>
            <a:pPr>
              <a:spcAft>
                <a:spcPts val="600"/>
              </a:spcAft>
            </a:pPr>
            <a:r>
              <a:rPr lang="it-IT" sz="1400" b="1" dirty="0">
                <a:solidFill>
                  <a:srgbClr val="8EB2DF"/>
                </a:solidFill>
              </a:rPr>
              <a:t>Polizia municipale:</a:t>
            </a:r>
          </a:p>
          <a:p>
            <a:pPr>
              <a:spcAft>
                <a:spcPts val="600"/>
              </a:spcAft>
            </a:pPr>
            <a:r>
              <a:rPr lang="it-IT" sz="1400" b="1" dirty="0">
                <a:solidFill>
                  <a:srgbClr val="8EB2DF"/>
                </a:solidFill>
              </a:rPr>
              <a:t>Associazioni di volontariato: </a:t>
            </a:r>
          </a:p>
          <a:p>
            <a:r>
              <a:rPr lang="it-IT" sz="1400" b="1" dirty="0">
                <a:solidFill>
                  <a:srgbClr val="8EB2DF"/>
                </a:solidFill>
              </a:rPr>
              <a:t>……</a:t>
            </a:r>
          </a:p>
          <a:p>
            <a:r>
              <a:rPr lang="it-IT" sz="1400" b="1" dirty="0">
                <a:solidFill>
                  <a:srgbClr val="8EB2DF"/>
                </a:solidFill>
              </a:rPr>
              <a:t>……</a:t>
            </a:r>
          </a:p>
        </p:txBody>
      </p:sp>
      <p:sp>
        <p:nvSpPr>
          <p:cNvPr id="28" name="CasellaDiTesto 27">
            <a:extLst>
              <a:ext uri="{FF2B5EF4-FFF2-40B4-BE49-F238E27FC236}">
                <a16:creationId xmlns:a16="http://schemas.microsoft.com/office/drawing/2014/main" id="{46834576-ADB3-42B8-AC8D-FE6260DEF9EE}"/>
              </a:ext>
            </a:extLst>
          </p:cNvPr>
          <p:cNvSpPr txBox="1"/>
          <p:nvPr/>
        </p:nvSpPr>
        <p:spPr>
          <a:xfrm>
            <a:off x="192820" y="2062533"/>
            <a:ext cx="6496738" cy="1169551"/>
          </a:xfrm>
          <a:prstGeom prst="rect">
            <a:avLst/>
          </a:prstGeom>
          <a:noFill/>
        </p:spPr>
        <p:txBody>
          <a:bodyPr wrap="square" rtlCol="0">
            <a:spAutoFit/>
          </a:bodyPr>
          <a:lstStyle/>
          <a:p>
            <a:pPr algn="just"/>
            <a:r>
              <a:rPr lang="it-IT" sz="1400" dirty="0">
                <a:latin typeface="Calibri Light" panose="020F0302020204030204" pitchFamily="34" charset="0"/>
                <a:cs typeface="Calibri Light" panose="020F0302020204030204" pitchFamily="34" charset="0"/>
              </a:rPr>
              <a:t>Sono luoghi di prima accoglienza per la popolazione, raggiungibili attraverso un percorso sicuro. La loro individuazione avviene in aree dove le persone possono radunarsi ed essere tempestivamente assistite dalle strutture della protezione civile.</a:t>
            </a:r>
          </a:p>
          <a:p>
            <a:pPr algn="just"/>
            <a:r>
              <a:rPr lang="it-IT" sz="1400" dirty="0">
                <a:latin typeface="Calibri Light" panose="020F0302020204030204" pitchFamily="34" charset="0"/>
                <a:cs typeface="Calibri Light" panose="020F0302020204030204" pitchFamily="34" charset="0"/>
              </a:rPr>
              <a:t>È bene che ogni cittadino sappia qual è l’area più vicina al suo luogo di residenza da raggiungere.</a:t>
            </a:r>
          </a:p>
        </p:txBody>
      </p:sp>
      <p:sp>
        <p:nvSpPr>
          <p:cNvPr id="29" name="CasellaDiTesto 28">
            <a:extLst>
              <a:ext uri="{FF2B5EF4-FFF2-40B4-BE49-F238E27FC236}">
                <a16:creationId xmlns:a16="http://schemas.microsoft.com/office/drawing/2014/main" id="{575323D6-E3C6-424A-9F5C-C856F7643860}"/>
              </a:ext>
            </a:extLst>
          </p:cNvPr>
          <p:cNvSpPr txBox="1"/>
          <p:nvPr/>
        </p:nvSpPr>
        <p:spPr>
          <a:xfrm>
            <a:off x="192820" y="6442415"/>
            <a:ext cx="3723770" cy="3416320"/>
          </a:xfrm>
          <a:prstGeom prst="rect">
            <a:avLst/>
          </a:prstGeom>
          <a:noFill/>
        </p:spPr>
        <p:txBody>
          <a:bodyPr wrap="square" rtlCol="0">
            <a:spAutoFit/>
          </a:bodyPr>
          <a:lstStyle/>
          <a:p>
            <a:r>
              <a:rPr lang="it-IT" sz="1200" dirty="0">
                <a:latin typeface="Calibri Light" panose="020F0302020204030204" pitchFamily="34" charset="0"/>
                <a:cs typeface="Calibri Light" panose="020F0302020204030204" pitchFamily="34" charset="0"/>
              </a:rPr>
              <a:t>La casa in cui vivi, in caso di una qualsiasi emergenza, può rimanere isolata e priva di servizi essenziali come acqua, luce e gas. Un kit con pochi e utili oggetti ti permetterà di superare le fasi critiche informato e con tranquillità.</a:t>
            </a:r>
          </a:p>
          <a:p>
            <a:r>
              <a:rPr lang="it-IT" sz="1200" dirty="0">
                <a:latin typeface="Calibri Light" panose="020F0302020204030204" pitchFamily="34" charset="0"/>
                <a:cs typeface="Calibri Light" panose="020F0302020204030204" pitchFamily="34" charset="0"/>
              </a:rPr>
              <a:t>Tieni un </a:t>
            </a:r>
            <a:r>
              <a:rPr lang="it-IT" sz="1200" b="1" dirty="0"/>
              <a:t>piccolo zaino </a:t>
            </a:r>
            <a:r>
              <a:rPr lang="it-IT" sz="1200" dirty="0">
                <a:latin typeface="+mj-lt"/>
              </a:rPr>
              <a:t>in un luogo accessibile e conosciuto a tutti con dentro:</a:t>
            </a:r>
          </a:p>
          <a:p>
            <a:pPr marL="171450" indent="-171450">
              <a:buFont typeface="Arial" panose="020B0604020202020204" pitchFamily="34" charset="0"/>
              <a:buChar char="•"/>
            </a:pPr>
            <a:r>
              <a:rPr lang="it-IT" sz="1200" b="1" dirty="0"/>
              <a:t>una torcia a batteria;</a:t>
            </a:r>
          </a:p>
          <a:p>
            <a:pPr marL="171450" indent="-171450">
              <a:buFont typeface="Arial" panose="020B0604020202020204" pitchFamily="34" charset="0"/>
              <a:buChar char="•"/>
            </a:pPr>
            <a:r>
              <a:rPr lang="it-IT" sz="1200" b="1" dirty="0"/>
              <a:t>una radio portatile a batteria;</a:t>
            </a:r>
          </a:p>
          <a:p>
            <a:pPr marL="171450" indent="-171450">
              <a:buFont typeface="Arial" panose="020B0604020202020204" pitchFamily="34" charset="0"/>
              <a:buChar char="•"/>
            </a:pPr>
            <a:r>
              <a:rPr lang="it-IT" sz="1200" b="1" dirty="0"/>
              <a:t>un coltello multiuso;</a:t>
            </a:r>
          </a:p>
          <a:p>
            <a:pPr marL="171450" indent="-171450">
              <a:buFont typeface="Arial" panose="020B0604020202020204" pitchFamily="34" charset="0"/>
              <a:buChar char="•"/>
            </a:pPr>
            <a:r>
              <a:rPr lang="it-IT" sz="1200" b="1" dirty="0"/>
              <a:t>contenitore ermetico di plastica;</a:t>
            </a:r>
          </a:p>
          <a:p>
            <a:pPr marL="171450" indent="-171450">
              <a:buFont typeface="Arial" panose="020B0604020202020204" pitchFamily="34" charset="0"/>
              <a:buChar char="•"/>
            </a:pPr>
            <a:r>
              <a:rPr lang="it-IT" sz="1200" b="1" dirty="0"/>
              <a:t>un kit di pronto soccorso.</a:t>
            </a:r>
          </a:p>
          <a:p>
            <a:r>
              <a:rPr lang="it-IT" sz="1200" dirty="0">
                <a:latin typeface="+mj-lt"/>
              </a:rPr>
              <a:t>In caso di emergenza completa il kit con:</a:t>
            </a:r>
          </a:p>
          <a:p>
            <a:pPr marL="171450" indent="-171450">
              <a:buFont typeface="Arial" panose="020B0604020202020204" pitchFamily="34" charset="0"/>
              <a:buChar char="•"/>
            </a:pPr>
            <a:r>
              <a:rPr lang="it-IT" sz="1200" b="1" dirty="0"/>
              <a:t>una bottiglia di acqua potabile sigillata;</a:t>
            </a:r>
          </a:p>
          <a:p>
            <a:pPr marL="171450" indent="-171450">
              <a:buFont typeface="Arial" panose="020B0604020202020204" pitchFamily="34" charset="0"/>
              <a:buChar char="•"/>
            </a:pPr>
            <a:r>
              <a:rPr lang="it-IT" sz="1200" b="1" dirty="0"/>
              <a:t>generi alimentari non deperibili;</a:t>
            </a:r>
          </a:p>
          <a:p>
            <a:pPr marL="171450" indent="-171450">
              <a:buFont typeface="Arial" panose="020B0604020202020204" pitchFamily="34" charset="0"/>
              <a:buChar char="•"/>
            </a:pPr>
            <a:r>
              <a:rPr lang="it-IT" sz="1200" b="1" dirty="0"/>
              <a:t>vestiario pesante;</a:t>
            </a:r>
          </a:p>
          <a:p>
            <a:pPr marL="171450" indent="-171450">
              <a:buFont typeface="Arial" panose="020B0604020202020204" pitchFamily="34" charset="0"/>
              <a:buChar char="•"/>
            </a:pPr>
            <a:r>
              <a:rPr lang="it-IT" sz="1200" dirty="0">
                <a:latin typeface="+mj-lt"/>
              </a:rPr>
              <a:t>e riempi il contenitore di plastica con </a:t>
            </a:r>
            <a:r>
              <a:rPr lang="it-IT" sz="1200" b="1" dirty="0"/>
              <a:t>fotocopia</a:t>
            </a:r>
            <a:r>
              <a:rPr lang="it-IT" sz="1200" dirty="0"/>
              <a:t> </a:t>
            </a:r>
            <a:r>
              <a:rPr lang="it-IT" sz="1200" b="1" dirty="0"/>
              <a:t>documenti di identità</a:t>
            </a:r>
            <a:r>
              <a:rPr lang="it-IT" sz="1200" dirty="0">
                <a:latin typeface="+mj-lt"/>
              </a:rPr>
              <a:t>, altri documenti importanti,</a:t>
            </a:r>
            <a:r>
              <a:rPr lang="it-IT" sz="1200" dirty="0"/>
              <a:t> </a:t>
            </a:r>
            <a:r>
              <a:rPr lang="it-IT" sz="1200" b="1" dirty="0"/>
              <a:t>medicine specifiche</a:t>
            </a:r>
            <a:r>
              <a:rPr lang="it-IT" sz="1200" dirty="0"/>
              <a:t>, </a:t>
            </a:r>
            <a:r>
              <a:rPr lang="it-IT" sz="1200" b="1" dirty="0"/>
              <a:t>soldi</a:t>
            </a:r>
            <a:r>
              <a:rPr lang="it-IT" sz="1200" dirty="0"/>
              <a:t> </a:t>
            </a:r>
            <a:r>
              <a:rPr lang="it-IT" sz="1200" dirty="0">
                <a:latin typeface="+mj-lt"/>
              </a:rPr>
              <a:t>in contanti.</a:t>
            </a:r>
          </a:p>
        </p:txBody>
      </p:sp>
      <p:pic>
        <p:nvPicPr>
          <p:cNvPr id="2" name="Immagine 1">
            <a:extLst>
              <a:ext uri="{FF2B5EF4-FFF2-40B4-BE49-F238E27FC236}">
                <a16:creationId xmlns:a16="http://schemas.microsoft.com/office/drawing/2014/main" id="{D7C53AF0-0CE3-4F1C-A15C-7C77284AF9EE}"/>
              </a:ext>
            </a:extLst>
          </p:cNvPr>
          <p:cNvPicPr>
            <a:picLocks noChangeAspect="1"/>
          </p:cNvPicPr>
          <p:nvPr/>
        </p:nvPicPr>
        <p:blipFill>
          <a:blip r:embed="rId3"/>
          <a:stretch>
            <a:fillRect/>
          </a:stretch>
        </p:blipFill>
        <p:spPr>
          <a:xfrm>
            <a:off x="5287322" y="3162167"/>
            <a:ext cx="1180872" cy="1656000"/>
          </a:xfrm>
          <a:prstGeom prst="rect">
            <a:avLst/>
          </a:prstGeom>
        </p:spPr>
      </p:pic>
    </p:spTree>
    <p:extLst>
      <p:ext uri="{BB962C8B-B14F-4D97-AF65-F5344CB8AC3E}">
        <p14:creationId xmlns:p14="http://schemas.microsoft.com/office/powerpoint/2010/main" val="1725791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ttangolo con angoli arrotondati 76">
            <a:extLst>
              <a:ext uri="{FF2B5EF4-FFF2-40B4-BE49-F238E27FC236}">
                <a16:creationId xmlns:a16="http://schemas.microsoft.com/office/drawing/2014/main" id="{A6FFA5B2-2C30-C141-9D81-7662C185984D}"/>
              </a:ext>
            </a:extLst>
          </p:cNvPr>
          <p:cNvSpPr/>
          <p:nvPr/>
        </p:nvSpPr>
        <p:spPr>
          <a:xfrm>
            <a:off x="260174" y="6416973"/>
            <a:ext cx="6340392" cy="1071701"/>
          </a:xfrm>
          <a:prstGeom prst="roundRect">
            <a:avLst/>
          </a:prstGeom>
          <a:solidFill>
            <a:srgbClr val="F291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6" name="Rettangolo con angoli arrotondati 75">
            <a:extLst>
              <a:ext uri="{FF2B5EF4-FFF2-40B4-BE49-F238E27FC236}">
                <a16:creationId xmlns:a16="http://schemas.microsoft.com/office/drawing/2014/main" id="{E2294DA8-656F-EC41-B239-06A1BF5229F1}"/>
              </a:ext>
            </a:extLst>
          </p:cNvPr>
          <p:cNvSpPr/>
          <p:nvPr/>
        </p:nvSpPr>
        <p:spPr>
          <a:xfrm>
            <a:off x="261282" y="5257369"/>
            <a:ext cx="6339283" cy="1071701"/>
          </a:xfrm>
          <a:prstGeom prst="roundRect">
            <a:avLst/>
          </a:pr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6" name="Rettangolo con angoli arrotondati 25">
            <a:extLst>
              <a:ext uri="{FF2B5EF4-FFF2-40B4-BE49-F238E27FC236}">
                <a16:creationId xmlns:a16="http://schemas.microsoft.com/office/drawing/2014/main" id="{1CD8F852-3E76-9B43-9C29-6A118ADD3847}"/>
              </a:ext>
            </a:extLst>
          </p:cNvPr>
          <p:cNvSpPr/>
          <p:nvPr/>
        </p:nvSpPr>
        <p:spPr>
          <a:xfrm>
            <a:off x="261284" y="4125122"/>
            <a:ext cx="6339282" cy="1059311"/>
          </a:xfrm>
          <a:prstGeom prst="roundRect">
            <a:avLst/>
          </a:prstGeom>
          <a:solidFill>
            <a:srgbClr val="2AA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Rettangolo 4">
            <a:extLst>
              <a:ext uri="{FF2B5EF4-FFF2-40B4-BE49-F238E27FC236}">
                <a16:creationId xmlns:a16="http://schemas.microsoft.com/office/drawing/2014/main" id="{C4B5C93C-48C5-461C-A4E7-3EFB55C11D4B}"/>
              </a:ext>
            </a:extLst>
          </p:cNvPr>
          <p:cNvSpPr/>
          <p:nvPr/>
        </p:nvSpPr>
        <p:spPr>
          <a:xfrm>
            <a:off x="168442" y="1731600"/>
            <a:ext cx="6521116" cy="7973474"/>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7F0243F3-B943-4B92-980E-A42267A92C8B}"/>
              </a:ext>
            </a:extLst>
          </p:cNvPr>
          <p:cNvSpPr txBox="1"/>
          <p:nvPr/>
        </p:nvSpPr>
        <p:spPr>
          <a:xfrm>
            <a:off x="168442" y="1745610"/>
            <a:ext cx="6521115" cy="400110"/>
          </a:xfrm>
          <a:prstGeom prst="rect">
            <a:avLst/>
          </a:prstGeom>
          <a:noFill/>
        </p:spPr>
        <p:txBody>
          <a:bodyPr wrap="square" rtlCol="0">
            <a:spAutoFit/>
          </a:bodyPr>
          <a:lstStyle/>
          <a:p>
            <a:pPr algn="ctr"/>
            <a:r>
              <a:rPr lang="it-IT" sz="2000" b="1" dirty="0">
                <a:solidFill>
                  <a:srgbClr val="8EB2DF"/>
                </a:solidFill>
              </a:rPr>
              <a:t>Allerta meteo</a:t>
            </a:r>
          </a:p>
        </p:txBody>
      </p:sp>
      <p:sp>
        <p:nvSpPr>
          <p:cNvPr id="79" name="CasellaDiTesto 78">
            <a:extLst>
              <a:ext uri="{FF2B5EF4-FFF2-40B4-BE49-F238E27FC236}">
                <a16:creationId xmlns:a16="http://schemas.microsoft.com/office/drawing/2014/main" id="{55234744-92EE-4529-86BC-AF8BBDD36E27}"/>
              </a:ext>
            </a:extLst>
          </p:cNvPr>
          <p:cNvSpPr txBox="1"/>
          <p:nvPr/>
        </p:nvSpPr>
        <p:spPr>
          <a:xfrm>
            <a:off x="207073" y="2160921"/>
            <a:ext cx="6496738" cy="1246495"/>
          </a:xfrm>
          <a:prstGeom prst="rect">
            <a:avLst/>
          </a:prstGeom>
          <a:noFill/>
        </p:spPr>
        <p:txBody>
          <a:bodyPr wrap="square" rtlCol="0">
            <a:spAutoFit/>
          </a:bodyPr>
          <a:lstStyle/>
          <a:p>
            <a:pPr algn="just">
              <a:spcAft>
                <a:spcPts val="600"/>
              </a:spcAft>
            </a:pPr>
            <a:r>
              <a:rPr lang="it-IT" sz="1400" dirty="0">
                <a:solidFill>
                  <a:schemeClr val="tx1">
                    <a:lumMod val="85000"/>
                    <a:lumOff val="15000"/>
                  </a:schemeClr>
                </a:solidFill>
                <a:latin typeface="Calibri Light" panose="020F0302020204030204" pitchFamily="34" charset="0"/>
                <a:cs typeface="Calibri Light" panose="020F0302020204030204" pitchFamily="34" charset="0"/>
              </a:rPr>
              <a:t>Il sistema di allertamento segnala preventivamente la possibilità di verificarsi di eventi meteo potenzialmente pericolosi. La scala di allertamento è espressa da CODICI-COLORE che vanno dal verde (nessuna criticità) al giallo, all’arancione e infine al rosso.</a:t>
            </a:r>
          </a:p>
          <a:p>
            <a:pPr algn="just">
              <a:spcAft>
                <a:spcPts val="600"/>
              </a:spcAft>
            </a:pPr>
            <a:r>
              <a:rPr lang="it-IT" sz="1400" dirty="0">
                <a:solidFill>
                  <a:schemeClr val="tx1">
                    <a:lumMod val="85000"/>
                    <a:lumOff val="15000"/>
                  </a:schemeClr>
                </a:solidFill>
                <a:latin typeface="Calibri Light" panose="020F0302020204030204" pitchFamily="34" charset="0"/>
                <a:cs typeface="Calibri Light" panose="020F0302020204030204" pitchFamily="34" charset="0"/>
              </a:rPr>
              <a:t>In caso di ALLERTA il Comune avverte la popolazione con i mezzi di comunicazione indicati di seguito per ogni codice-colore.</a:t>
            </a:r>
          </a:p>
        </p:txBody>
      </p:sp>
      <p:sp>
        <p:nvSpPr>
          <p:cNvPr id="84" name="CasellaDiTesto 83">
            <a:extLst>
              <a:ext uri="{FF2B5EF4-FFF2-40B4-BE49-F238E27FC236}">
                <a16:creationId xmlns:a16="http://schemas.microsoft.com/office/drawing/2014/main" id="{770BED30-3DA8-4455-8132-0BCF5A783B53}"/>
              </a:ext>
            </a:extLst>
          </p:cNvPr>
          <p:cNvSpPr txBox="1"/>
          <p:nvPr/>
        </p:nvSpPr>
        <p:spPr>
          <a:xfrm>
            <a:off x="781937" y="8753123"/>
            <a:ext cx="1572653" cy="276999"/>
          </a:xfrm>
          <a:prstGeom prst="rect">
            <a:avLst/>
          </a:prstGeom>
          <a:noFill/>
        </p:spPr>
        <p:txBody>
          <a:bodyPr wrap="square" rtlCol="0">
            <a:spAutoFit/>
          </a:bodyPr>
          <a:lstStyle/>
          <a:p>
            <a:pPr>
              <a:spcAft>
                <a:spcPts val="1200"/>
              </a:spcAft>
            </a:pPr>
            <a:r>
              <a:rPr lang="it-IT" sz="1200" b="1" dirty="0">
                <a:solidFill>
                  <a:schemeClr val="tx1">
                    <a:lumMod val="85000"/>
                    <a:lumOff val="15000"/>
                  </a:schemeClr>
                </a:solidFill>
              </a:rPr>
              <a:t>Sito web del Comune</a:t>
            </a:r>
          </a:p>
        </p:txBody>
      </p:sp>
      <p:sp>
        <p:nvSpPr>
          <p:cNvPr id="85" name="CasellaDiTesto 84">
            <a:extLst>
              <a:ext uri="{FF2B5EF4-FFF2-40B4-BE49-F238E27FC236}">
                <a16:creationId xmlns:a16="http://schemas.microsoft.com/office/drawing/2014/main" id="{C0B0742B-A145-47E6-9DEE-4A2A0E736409}"/>
              </a:ext>
            </a:extLst>
          </p:cNvPr>
          <p:cNvSpPr txBox="1"/>
          <p:nvPr/>
        </p:nvSpPr>
        <p:spPr>
          <a:xfrm>
            <a:off x="792364" y="9092997"/>
            <a:ext cx="1594965" cy="646331"/>
          </a:xfrm>
          <a:prstGeom prst="rect">
            <a:avLst/>
          </a:prstGeom>
          <a:noFill/>
        </p:spPr>
        <p:txBody>
          <a:bodyPr wrap="square" rtlCol="0">
            <a:spAutoFit/>
          </a:bodyPr>
          <a:lstStyle/>
          <a:p>
            <a:r>
              <a:rPr lang="it-IT" sz="1200" b="1" dirty="0">
                <a:solidFill>
                  <a:schemeClr val="tx1">
                    <a:lumMod val="85000"/>
                    <a:lumOff val="15000"/>
                  </a:schemeClr>
                </a:solidFill>
              </a:rPr>
              <a:t>PMV </a:t>
            </a:r>
          </a:p>
          <a:p>
            <a:pPr>
              <a:spcAft>
                <a:spcPts val="1200"/>
              </a:spcAft>
            </a:pPr>
            <a:r>
              <a:rPr lang="it-IT" sz="1200" b="1" dirty="0">
                <a:solidFill>
                  <a:schemeClr val="tx1">
                    <a:lumMod val="85000"/>
                    <a:lumOff val="15000"/>
                  </a:schemeClr>
                </a:solidFill>
              </a:rPr>
              <a:t>(Pannelli a Messaggio Variabile)</a:t>
            </a:r>
          </a:p>
        </p:txBody>
      </p:sp>
      <p:sp>
        <p:nvSpPr>
          <p:cNvPr id="86" name="CasellaDiTesto 85">
            <a:extLst>
              <a:ext uri="{FF2B5EF4-FFF2-40B4-BE49-F238E27FC236}">
                <a16:creationId xmlns:a16="http://schemas.microsoft.com/office/drawing/2014/main" id="{9AB96938-569C-48EF-A2D5-A33A836770CB}"/>
              </a:ext>
            </a:extLst>
          </p:cNvPr>
          <p:cNvSpPr txBox="1"/>
          <p:nvPr/>
        </p:nvSpPr>
        <p:spPr>
          <a:xfrm>
            <a:off x="2716815" y="8753123"/>
            <a:ext cx="1354996" cy="276999"/>
          </a:xfrm>
          <a:prstGeom prst="rect">
            <a:avLst/>
          </a:prstGeom>
          <a:noFill/>
        </p:spPr>
        <p:txBody>
          <a:bodyPr wrap="square" rtlCol="0">
            <a:spAutoFit/>
          </a:bodyPr>
          <a:lstStyle/>
          <a:p>
            <a:pPr>
              <a:spcAft>
                <a:spcPts val="1200"/>
              </a:spcAft>
            </a:pPr>
            <a:r>
              <a:rPr lang="it-IT" sz="1200" b="1" dirty="0">
                <a:solidFill>
                  <a:schemeClr val="tx1">
                    <a:lumMod val="85000"/>
                    <a:lumOff val="15000"/>
                  </a:schemeClr>
                </a:solidFill>
              </a:rPr>
              <a:t>Telefonata/SMS</a:t>
            </a:r>
          </a:p>
        </p:txBody>
      </p:sp>
      <p:sp>
        <p:nvSpPr>
          <p:cNvPr id="87" name="CasellaDiTesto 86">
            <a:extLst>
              <a:ext uri="{FF2B5EF4-FFF2-40B4-BE49-F238E27FC236}">
                <a16:creationId xmlns:a16="http://schemas.microsoft.com/office/drawing/2014/main" id="{A51F50C9-ABC9-451A-A4EE-AD9BBC8A7010}"/>
              </a:ext>
            </a:extLst>
          </p:cNvPr>
          <p:cNvSpPr txBox="1"/>
          <p:nvPr/>
        </p:nvSpPr>
        <p:spPr>
          <a:xfrm>
            <a:off x="2782209" y="9277663"/>
            <a:ext cx="510315" cy="276999"/>
          </a:xfrm>
          <a:prstGeom prst="rect">
            <a:avLst/>
          </a:prstGeom>
          <a:noFill/>
        </p:spPr>
        <p:txBody>
          <a:bodyPr wrap="square" rtlCol="0">
            <a:spAutoFit/>
          </a:bodyPr>
          <a:lstStyle/>
          <a:p>
            <a:pPr>
              <a:spcAft>
                <a:spcPts val="1200"/>
              </a:spcAft>
            </a:pPr>
            <a:r>
              <a:rPr lang="it-IT" sz="1200" b="1" dirty="0">
                <a:solidFill>
                  <a:schemeClr val="tx1">
                    <a:lumMod val="85000"/>
                    <a:lumOff val="15000"/>
                  </a:schemeClr>
                </a:solidFill>
              </a:rPr>
              <a:t>App</a:t>
            </a:r>
          </a:p>
        </p:txBody>
      </p:sp>
      <p:sp>
        <p:nvSpPr>
          <p:cNvPr id="88" name="CasellaDiTesto 87">
            <a:extLst>
              <a:ext uri="{FF2B5EF4-FFF2-40B4-BE49-F238E27FC236}">
                <a16:creationId xmlns:a16="http://schemas.microsoft.com/office/drawing/2014/main" id="{71B7AF49-681B-4CAB-85BB-CDF8812B2CA1}"/>
              </a:ext>
            </a:extLst>
          </p:cNvPr>
          <p:cNvSpPr txBox="1"/>
          <p:nvPr/>
        </p:nvSpPr>
        <p:spPr>
          <a:xfrm>
            <a:off x="4373653" y="9277663"/>
            <a:ext cx="907921" cy="276999"/>
          </a:xfrm>
          <a:prstGeom prst="rect">
            <a:avLst/>
          </a:prstGeom>
          <a:noFill/>
        </p:spPr>
        <p:txBody>
          <a:bodyPr wrap="square" rtlCol="0">
            <a:spAutoFit/>
          </a:bodyPr>
          <a:lstStyle/>
          <a:p>
            <a:pPr>
              <a:spcAft>
                <a:spcPts val="1200"/>
              </a:spcAft>
            </a:pPr>
            <a:r>
              <a:rPr lang="it-IT" sz="1200" b="1" dirty="0">
                <a:solidFill>
                  <a:schemeClr val="tx1">
                    <a:lumMod val="85000"/>
                    <a:lumOff val="15000"/>
                  </a:schemeClr>
                </a:solidFill>
              </a:rPr>
              <a:t>WhatsApp</a:t>
            </a:r>
          </a:p>
        </p:txBody>
      </p:sp>
      <p:sp>
        <p:nvSpPr>
          <p:cNvPr id="89" name="CasellaDiTesto 88">
            <a:extLst>
              <a:ext uri="{FF2B5EF4-FFF2-40B4-BE49-F238E27FC236}">
                <a16:creationId xmlns:a16="http://schemas.microsoft.com/office/drawing/2014/main" id="{4388D35B-8B7F-47C5-8263-85A0FDB942D6}"/>
              </a:ext>
            </a:extLst>
          </p:cNvPr>
          <p:cNvSpPr txBox="1"/>
          <p:nvPr/>
        </p:nvSpPr>
        <p:spPr>
          <a:xfrm>
            <a:off x="4404198" y="8753123"/>
            <a:ext cx="742694" cy="276999"/>
          </a:xfrm>
          <a:prstGeom prst="rect">
            <a:avLst/>
          </a:prstGeom>
          <a:noFill/>
        </p:spPr>
        <p:txBody>
          <a:bodyPr wrap="square" rtlCol="0">
            <a:spAutoFit/>
          </a:bodyPr>
          <a:lstStyle/>
          <a:p>
            <a:pPr>
              <a:spcAft>
                <a:spcPts val="1200"/>
              </a:spcAft>
            </a:pPr>
            <a:r>
              <a:rPr lang="it-IT" sz="1200" b="1" dirty="0">
                <a:solidFill>
                  <a:schemeClr val="tx1">
                    <a:lumMod val="85000"/>
                    <a:lumOff val="15000"/>
                  </a:schemeClr>
                </a:solidFill>
              </a:rPr>
              <a:t>E-mail</a:t>
            </a:r>
          </a:p>
        </p:txBody>
      </p:sp>
      <p:sp>
        <p:nvSpPr>
          <p:cNvPr id="90" name="CasellaDiTesto 89">
            <a:extLst>
              <a:ext uri="{FF2B5EF4-FFF2-40B4-BE49-F238E27FC236}">
                <a16:creationId xmlns:a16="http://schemas.microsoft.com/office/drawing/2014/main" id="{F23BA076-0F65-41D0-B4C3-557F9B200586}"/>
              </a:ext>
            </a:extLst>
          </p:cNvPr>
          <p:cNvSpPr txBox="1"/>
          <p:nvPr/>
        </p:nvSpPr>
        <p:spPr>
          <a:xfrm>
            <a:off x="5822657" y="8753123"/>
            <a:ext cx="926263" cy="276999"/>
          </a:xfrm>
          <a:prstGeom prst="rect">
            <a:avLst/>
          </a:prstGeom>
          <a:noFill/>
        </p:spPr>
        <p:txBody>
          <a:bodyPr wrap="square" rtlCol="0">
            <a:spAutoFit/>
          </a:bodyPr>
          <a:lstStyle/>
          <a:p>
            <a:pPr>
              <a:spcAft>
                <a:spcPts val="1200"/>
              </a:spcAft>
            </a:pPr>
            <a:r>
              <a:rPr lang="it-IT" sz="1200" b="1" dirty="0">
                <a:solidFill>
                  <a:schemeClr val="tx1">
                    <a:lumMod val="85000"/>
                    <a:lumOff val="15000"/>
                  </a:schemeClr>
                </a:solidFill>
              </a:rPr>
              <a:t>Facebook</a:t>
            </a:r>
          </a:p>
        </p:txBody>
      </p:sp>
      <p:sp>
        <p:nvSpPr>
          <p:cNvPr id="91" name="CasellaDiTesto 90">
            <a:extLst>
              <a:ext uri="{FF2B5EF4-FFF2-40B4-BE49-F238E27FC236}">
                <a16:creationId xmlns:a16="http://schemas.microsoft.com/office/drawing/2014/main" id="{726D182E-201A-4221-81AD-F477258869D2}"/>
              </a:ext>
            </a:extLst>
          </p:cNvPr>
          <p:cNvSpPr txBox="1"/>
          <p:nvPr/>
        </p:nvSpPr>
        <p:spPr>
          <a:xfrm>
            <a:off x="5841276" y="9277663"/>
            <a:ext cx="785936" cy="276999"/>
          </a:xfrm>
          <a:prstGeom prst="rect">
            <a:avLst/>
          </a:prstGeom>
          <a:noFill/>
        </p:spPr>
        <p:txBody>
          <a:bodyPr wrap="square" rtlCol="0">
            <a:spAutoFit/>
          </a:bodyPr>
          <a:lstStyle/>
          <a:p>
            <a:pPr>
              <a:spcAft>
                <a:spcPts val="1200"/>
              </a:spcAft>
            </a:pPr>
            <a:r>
              <a:rPr lang="it-IT" sz="1200" b="1" dirty="0">
                <a:solidFill>
                  <a:schemeClr val="tx1">
                    <a:lumMod val="85000"/>
                    <a:lumOff val="15000"/>
                  </a:schemeClr>
                </a:solidFill>
              </a:rPr>
              <a:t>Twitter</a:t>
            </a:r>
          </a:p>
        </p:txBody>
      </p:sp>
      <p:sp>
        <p:nvSpPr>
          <p:cNvPr id="96" name="CasellaDiTesto 95">
            <a:extLst>
              <a:ext uri="{FF2B5EF4-FFF2-40B4-BE49-F238E27FC236}">
                <a16:creationId xmlns:a16="http://schemas.microsoft.com/office/drawing/2014/main" id="{5AFE88D8-BE67-413B-B377-C77EF63FCC11}"/>
              </a:ext>
            </a:extLst>
          </p:cNvPr>
          <p:cNvSpPr txBox="1"/>
          <p:nvPr/>
        </p:nvSpPr>
        <p:spPr>
          <a:xfrm>
            <a:off x="0" y="746714"/>
            <a:ext cx="6858000" cy="954107"/>
          </a:xfrm>
          <a:prstGeom prst="rect">
            <a:avLst/>
          </a:prstGeom>
          <a:noFill/>
        </p:spPr>
        <p:txBody>
          <a:bodyPr wrap="square" rtlCol="0">
            <a:spAutoFit/>
          </a:bodyPr>
          <a:lstStyle/>
          <a:p>
            <a:pPr algn="ctr"/>
            <a:r>
              <a:rPr lang="it-IT" sz="3200" b="1" cap="small" dirty="0">
                <a:solidFill>
                  <a:srgbClr val="8EB2DF"/>
                </a:solidFill>
              </a:rPr>
              <a:t>Piano Comunale di Protezione Civile</a:t>
            </a:r>
          </a:p>
          <a:p>
            <a:pPr algn="ctr"/>
            <a:r>
              <a:rPr lang="it-IT" sz="2400" b="1" cap="small" dirty="0">
                <a:solidFill>
                  <a:srgbClr val="8EB2DF"/>
                </a:solidFill>
              </a:rPr>
              <a:t>del Comune di [nome del comune]</a:t>
            </a:r>
            <a:endParaRPr lang="it-IT" sz="2000" b="1" cap="small" dirty="0">
              <a:solidFill>
                <a:srgbClr val="8EB2DF"/>
              </a:solidFill>
            </a:endParaRPr>
          </a:p>
        </p:txBody>
      </p:sp>
      <p:grpSp>
        <p:nvGrpSpPr>
          <p:cNvPr id="97" name="Gruppo 96">
            <a:extLst>
              <a:ext uri="{FF2B5EF4-FFF2-40B4-BE49-F238E27FC236}">
                <a16:creationId xmlns:a16="http://schemas.microsoft.com/office/drawing/2014/main" id="{EE426AEE-2A29-488B-931E-66086CFFFF86}"/>
              </a:ext>
            </a:extLst>
          </p:cNvPr>
          <p:cNvGrpSpPr/>
          <p:nvPr/>
        </p:nvGrpSpPr>
        <p:grpSpPr>
          <a:xfrm>
            <a:off x="639249" y="123660"/>
            <a:ext cx="1594429" cy="597402"/>
            <a:chOff x="639249" y="130996"/>
            <a:chExt cx="1594429" cy="597402"/>
          </a:xfrm>
        </p:grpSpPr>
        <p:sp>
          <p:nvSpPr>
            <p:cNvPr id="98" name="Rettangolo 97">
              <a:extLst>
                <a:ext uri="{FF2B5EF4-FFF2-40B4-BE49-F238E27FC236}">
                  <a16:creationId xmlns:a16="http://schemas.microsoft.com/office/drawing/2014/main" id="{6F6EC8A6-6FAB-4359-A37D-5CFED0A54A7D}"/>
                </a:ext>
              </a:extLst>
            </p:cNvPr>
            <p:cNvSpPr/>
            <p:nvPr/>
          </p:nvSpPr>
          <p:spPr>
            <a:xfrm>
              <a:off x="639249" y="130996"/>
              <a:ext cx="1594429" cy="59740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p>
          </p:txBody>
        </p:sp>
        <p:sp>
          <p:nvSpPr>
            <p:cNvPr id="99" name="CasellaDiTesto 98">
              <a:extLst>
                <a:ext uri="{FF2B5EF4-FFF2-40B4-BE49-F238E27FC236}">
                  <a16:creationId xmlns:a16="http://schemas.microsoft.com/office/drawing/2014/main" id="{20F49E70-B0F6-4FCB-8E88-A41A3EDBE1A5}"/>
                </a:ext>
              </a:extLst>
            </p:cNvPr>
            <p:cNvSpPr txBox="1"/>
            <p:nvPr/>
          </p:nvSpPr>
          <p:spPr>
            <a:xfrm>
              <a:off x="639249" y="137310"/>
              <a:ext cx="1594429" cy="584775"/>
            </a:xfrm>
            <a:prstGeom prst="rect">
              <a:avLst/>
            </a:prstGeom>
            <a:noFill/>
          </p:spPr>
          <p:txBody>
            <a:bodyPr wrap="square" rtlCol="0">
              <a:spAutoFit/>
            </a:bodyPr>
            <a:lstStyle/>
            <a:p>
              <a:pPr algn="ctr"/>
              <a:r>
                <a:rPr lang="it-IT" sz="1600" b="1" dirty="0">
                  <a:solidFill>
                    <a:srgbClr val="8EB2DF"/>
                  </a:solidFill>
                </a:rPr>
                <a:t>Stemma e nome del Comune</a:t>
              </a:r>
            </a:p>
          </p:txBody>
        </p:sp>
      </p:grpSp>
      <p:pic>
        <p:nvPicPr>
          <p:cNvPr id="100" name="Immagine 99">
            <a:extLst>
              <a:ext uri="{FF2B5EF4-FFF2-40B4-BE49-F238E27FC236}">
                <a16:creationId xmlns:a16="http://schemas.microsoft.com/office/drawing/2014/main" id="{B81C1AAB-6A1E-4758-B0D3-DA91514F94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2927" y="79590"/>
            <a:ext cx="684000" cy="681721"/>
          </a:xfrm>
          <a:prstGeom prst="rect">
            <a:avLst/>
          </a:prstGeom>
        </p:spPr>
      </p:pic>
      <p:grpSp>
        <p:nvGrpSpPr>
          <p:cNvPr id="101" name="Gruppo 100">
            <a:extLst>
              <a:ext uri="{FF2B5EF4-FFF2-40B4-BE49-F238E27FC236}">
                <a16:creationId xmlns:a16="http://schemas.microsoft.com/office/drawing/2014/main" id="{C95AC517-7C83-4B6F-8074-07B9AAEF8CCC}"/>
              </a:ext>
            </a:extLst>
          </p:cNvPr>
          <p:cNvGrpSpPr/>
          <p:nvPr/>
        </p:nvGrpSpPr>
        <p:grpSpPr>
          <a:xfrm>
            <a:off x="4140948" y="123660"/>
            <a:ext cx="2124301" cy="597402"/>
            <a:chOff x="4140948" y="117347"/>
            <a:chExt cx="2124301" cy="597402"/>
          </a:xfrm>
        </p:grpSpPr>
        <p:sp>
          <p:nvSpPr>
            <p:cNvPr id="102" name="CasellaDiTesto 101">
              <a:extLst>
                <a:ext uri="{FF2B5EF4-FFF2-40B4-BE49-F238E27FC236}">
                  <a16:creationId xmlns:a16="http://schemas.microsoft.com/office/drawing/2014/main" id="{0D992073-AF7E-4D17-A306-3F51324E3B1C}"/>
                </a:ext>
              </a:extLst>
            </p:cNvPr>
            <p:cNvSpPr txBox="1"/>
            <p:nvPr/>
          </p:nvSpPr>
          <p:spPr>
            <a:xfrm>
              <a:off x="4193728" y="123661"/>
              <a:ext cx="2018740" cy="584775"/>
            </a:xfrm>
            <a:prstGeom prst="rect">
              <a:avLst/>
            </a:prstGeom>
            <a:noFill/>
          </p:spPr>
          <p:txBody>
            <a:bodyPr wrap="square" rtlCol="0">
              <a:spAutoFit/>
            </a:bodyPr>
            <a:lstStyle/>
            <a:p>
              <a:pPr algn="ctr"/>
              <a:r>
                <a:rPr lang="it-IT" sz="1600" b="1" dirty="0">
                  <a:solidFill>
                    <a:srgbClr val="8EB2DF"/>
                  </a:solidFill>
                </a:rPr>
                <a:t>Logo della Protezione Civile del Comune</a:t>
              </a:r>
            </a:p>
          </p:txBody>
        </p:sp>
        <p:sp>
          <p:nvSpPr>
            <p:cNvPr id="103" name="Rettangolo 102">
              <a:extLst>
                <a:ext uri="{FF2B5EF4-FFF2-40B4-BE49-F238E27FC236}">
                  <a16:creationId xmlns:a16="http://schemas.microsoft.com/office/drawing/2014/main" id="{A78A3838-7A18-44BF-AF1E-152256B7BF9D}"/>
                </a:ext>
              </a:extLst>
            </p:cNvPr>
            <p:cNvSpPr/>
            <p:nvPr/>
          </p:nvSpPr>
          <p:spPr>
            <a:xfrm>
              <a:off x="4140948" y="117347"/>
              <a:ext cx="2124301" cy="59740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p>
          </p:txBody>
        </p:sp>
      </p:grpSp>
      <p:sp>
        <p:nvSpPr>
          <p:cNvPr id="78" name="CasellaDiTesto 77">
            <a:extLst>
              <a:ext uri="{FF2B5EF4-FFF2-40B4-BE49-F238E27FC236}">
                <a16:creationId xmlns:a16="http://schemas.microsoft.com/office/drawing/2014/main" id="{CA3F7914-B6A7-43F2-A446-FFE5F6854E74}"/>
              </a:ext>
            </a:extLst>
          </p:cNvPr>
          <p:cNvSpPr txBox="1"/>
          <p:nvPr/>
        </p:nvSpPr>
        <p:spPr>
          <a:xfrm>
            <a:off x="186806" y="3458757"/>
            <a:ext cx="6496738" cy="461665"/>
          </a:xfrm>
          <a:prstGeom prst="rect">
            <a:avLst/>
          </a:prstGeom>
          <a:noFill/>
        </p:spPr>
        <p:txBody>
          <a:bodyPr wrap="square" rtlCol="0">
            <a:spAutoFit/>
          </a:bodyPr>
          <a:lstStyle/>
          <a:p>
            <a:r>
              <a:rPr lang="it-IT" sz="1200" b="1" i="1" dirty="0">
                <a:solidFill>
                  <a:schemeClr val="tx1">
                    <a:lumMod val="85000"/>
                    <a:lumOff val="15000"/>
                  </a:schemeClr>
                </a:solidFill>
                <a:latin typeface="Calibri Light" panose="020F0302020204030204" pitchFamily="34" charset="0"/>
                <a:cs typeface="Calibri Light" panose="020F0302020204030204" pitchFamily="34" charset="0"/>
              </a:rPr>
              <a:t>Seppur molto affidabili, le allerte meteo sono comunque soggette ad un certo grado di incertezza.</a:t>
            </a:r>
          </a:p>
          <a:p>
            <a:r>
              <a:rPr lang="it-IT" sz="1200" b="1" i="1" dirty="0">
                <a:solidFill>
                  <a:schemeClr val="tx1">
                    <a:lumMod val="85000"/>
                    <a:lumOff val="15000"/>
                  </a:schemeClr>
                </a:solidFill>
                <a:latin typeface="Calibri Light" panose="020F0302020204030204" pitchFamily="34" charset="0"/>
                <a:cs typeface="Calibri Light" panose="020F0302020204030204" pitchFamily="34" charset="0"/>
              </a:rPr>
              <a:t>Conoscere i potenziali rischi è utile per adottare i comportamenti migliori e prevenire incidenti e danni. </a:t>
            </a:r>
          </a:p>
        </p:txBody>
      </p:sp>
      <p:sp>
        <p:nvSpPr>
          <p:cNvPr id="8" name="Rettangolo 7">
            <a:extLst>
              <a:ext uri="{FF2B5EF4-FFF2-40B4-BE49-F238E27FC236}">
                <a16:creationId xmlns:a16="http://schemas.microsoft.com/office/drawing/2014/main" id="{4C00BEE5-39D2-9245-B5AD-51726AD24EA4}"/>
              </a:ext>
            </a:extLst>
          </p:cNvPr>
          <p:cNvSpPr/>
          <p:nvPr/>
        </p:nvSpPr>
        <p:spPr>
          <a:xfrm>
            <a:off x="378067" y="4240125"/>
            <a:ext cx="3593445" cy="830997"/>
          </a:xfrm>
          <a:prstGeom prst="rect">
            <a:avLst/>
          </a:prstGeom>
        </p:spPr>
        <p:txBody>
          <a:bodyPr wrap="square">
            <a:spAutoFit/>
          </a:bodyPr>
          <a:lstStyle/>
          <a:p>
            <a:r>
              <a:rPr lang="it-IT" sz="1600" b="1" cap="small" dirty="0"/>
              <a:t>ALLERTA VERDE</a:t>
            </a:r>
          </a:p>
          <a:p>
            <a:r>
              <a:rPr lang="it-IT" sz="1600" dirty="0"/>
              <a:t>assenza di fenomeni</a:t>
            </a:r>
          </a:p>
          <a:p>
            <a:r>
              <a:rPr lang="it-IT" sz="1600" dirty="0"/>
              <a:t>significativi prevedibili.</a:t>
            </a:r>
          </a:p>
        </p:txBody>
      </p:sp>
      <p:sp>
        <p:nvSpPr>
          <p:cNvPr id="9" name="Rettangolo 8">
            <a:extLst>
              <a:ext uri="{FF2B5EF4-FFF2-40B4-BE49-F238E27FC236}">
                <a16:creationId xmlns:a16="http://schemas.microsoft.com/office/drawing/2014/main" id="{9ADF69D5-C021-9543-956A-89B4236C37A9}"/>
              </a:ext>
            </a:extLst>
          </p:cNvPr>
          <p:cNvSpPr/>
          <p:nvPr/>
        </p:nvSpPr>
        <p:spPr>
          <a:xfrm>
            <a:off x="383130" y="5284499"/>
            <a:ext cx="4476603" cy="1303434"/>
          </a:xfrm>
          <a:prstGeom prst="rect">
            <a:avLst/>
          </a:prstGeom>
        </p:spPr>
        <p:txBody>
          <a:bodyPr wrap="square">
            <a:spAutoFit/>
          </a:bodyPr>
          <a:lstStyle/>
          <a:p>
            <a:r>
              <a:rPr lang="it-IT" sz="1600" b="1" cap="small" dirty="0"/>
              <a:t>ALLERTA GIALLA</a:t>
            </a:r>
          </a:p>
          <a:p>
            <a:r>
              <a:rPr lang="it-IT" sz="1600" dirty="0"/>
              <a:t>previsti fenomeni intensi,</a:t>
            </a:r>
          </a:p>
          <a:p>
            <a:r>
              <a:rPr lang="it-IT" sz="1600" b="1" dirty="0"/>
              <a:t>localmente pericolosi </a:t>
            </a:r>
            <a:r>
              <a:rPr lang="it-IT" sz="1600" dirty="0"/>
              <a:t>o pericolosi per lo svolgimento di attività particolari.</a:t>
            </a:r>
          </a:p>
        </p:txBody>
      </p:sp>
      <p:sp>
        <p:nvSpPr>
          <p:cNvPr id="10" name="Rettangolo 9">
            <a:extLst>
              <a:ext uri="{FF2B5EF4-FFF2-40B4-BE49-F238E27FC236}">
                <a16:creationId xmlns:a16="http://schemas.microsoft.com/office/drawing/2014/main" id="{601F735C-8C8E-D64A-881C-58DB5E5E056E}"/>
              </a:ext>
            </a:extLst>
          </p:cNvPr>
          <p:cNvSpPr/>
          <p:nvPr/>
        </p:nvSpPr>
        <p:spPr>
          <a:xfrm>
            <a:off x="378004" y="6410315"/>
            <a:ext cx="4653758" cy="1184940"/>
          </a:xfrm>
          <a:prstGeom prst="rect">
            <a:avLst/>
          </a:prstGeom>
        </p:spPr>
        <p:txBody>
          <a:bodyPr wrap="square">
            <a:spAutoFit/>
          </a:bodyPr>
          <a:lstStyle/>
          <a:p>
            <a:r>
              <a:rPr lang="it-IT" sz="1600" b="1" cap="small" dirty="0"/>
              <a:t>ALLERTA ARANCIONE</a:t>
            </a:r>
          </a:p>
          <a:p>
            <a:r>
              <a:rPr lang="it-IT" sz="1600" dirty="0"/>
              <a:t>previsti fenomeni più intensi</a:t>
            </a:r>
          </a:p>
          <a:p>
            <a:r>
              <a:rPr lang="it-IT" sz="1600" dirty="0"/>
              <a:t>del normale, </a:t>
            </a:r>
            <a:r>
              <a:rPr lang="it-IT" sz="1600" b="1" dirty="0"/>
              <a:t>pericolosi</a:t>
            </a:r>
          </a:p>
          <a:p>
            <a:r>
              <a:rPr lang="it-IT" sz="1600" dirty="0"/>
              <a:t>per cose e persone. </a:t>
            </a:r>
          </a:p>
        </p:txBody>
      </p:sp>
      <p:sp>
        <p:nvSpPr>
          <p:cNvPr id="80" name="Rettangolo con angoli arrotondati 79">
            <a:extLst>
              <a:ext uri="{FF2B5EF4-FFF2-40B4-BE49-F238E27FC236}">
                <a16:creationId xmlns:a16="http://schemas.microsoft.com/office/drawing/2014/main" id="{418F10DB-1927-4347-A00F-70E247A4F92D}"/>
              </a:ext>
            </a:extLst>
          </p:cNvPr>
          <p:cNvSpPr/>
          <p:nvPr/>
        </p:nvSpPr>
        <p:spPr>
          <a:xfrm>
            <a:off x="258240" y="7558952"/>
            <a:ext cx="6342326" cy="107170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Rettangolo 17">
            <a:extLst>
              <a:ext uri="{FF2B5EF4-FFF2-40B4-BE49-F238E27FC236}">
                <a16:creationId xmlns:a16="http://schemas.microsoft.com/office/drawing/2014/main" id="{EEBD438D-7D84-274C-86E3-2417839E8486}"/>
              </a:ext>
            </a:extLst>
          </p:cNvPr>
          <p:cNvSpPr/>
          <p:nvPr/>
        </p:nvSpPr>
        <p:spPr>
          <a:xfrm>
            <a:off x="353277" y="7567157"/>
            <a:ext cx="3882086" cy="1077218"/>
          </a:xfrm>
          <a:prstGeom prst="rect">
            <a:avLst/>
          </a:prstGeom>
        </p:spPr>
        <p:txBody>
          <a:bodyPr wrap="square">
            <a:spAutoFit/>
          </a:bodyPr>
          <a:lstStyle/>
          <a:p>
            <a:r>
              <a:rPr lang="it-IT" sz="1600" b="1" cap="small" dirty="0"/>
              <a:t>ALLERTA ROSSA</a:t>
            </a:r>
          </a:p>
          <a:p>
            <a:r>
              <a:rPr lang="it-IT" sz="1600" dirty="0"/>
              <a:t>previsti fenomeni estremi,</a:t>
            </a:r>
          </a:p>
          <a:p>
            <a:r>
              <a:rPr lang="it-IT" sz="1600" b="1" dirty="0"/>
              <a:t>molto pericolosi</a:t>
            </a:r>
          </a:p>
          <a:p>
            <a:r>
              <a:rPr lang="it-IT" sz="1600" dirty="0"/>
              <a:t>per cose e persone.</a:t>
            </a:r>
          </a:p>
        </p:txBody>
      </p:sp>
      <p:pic>
        <p:nvPicPr>
          <p:cNvPr id="116" name="Immagine 115">
            <a:extLst>
              <a:ext uri="{FF2B5EF4-FFF2-40B4-BE49-F238E27FC236}">
                <a16:creationId xmlns:a16="http://schemas.microsoft.com/office/drawing/2014/main" id="{2AE55320-17C4-2449-B04D-5189D29056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6543" y="7840508"/>
            <a:ext cx="562050" cy="519631"/>
          </a:xfrm>
          <a:prstGeom prst="rect">
            <a:avLst/>
          </a:prstGeom>
        </p:spPr>
      </p:pic>
      <p:pic>
        <p:nvPicPr>
          <p:cNvPr id="118" name="Immagine 117">
            <a:extLst>
              <a:ext uri="{FF2B5EF4-FFF2-40B4-BE49-F238E27FC236}">
                <a16:creationId xmlns:a16="http://schemas.microsoft.com/office/drawing/2014/main" id="{BF33F302-18DD-B34C-91E2-52D8B7EAB3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2870" y="7840508"/>
            <a:ext cx="562050" cy="519631"/>
          </a:xfrm>
          <a:prstGeom prst="rect">
            <a:avLst/>
          </a:prstGeom>
        </p:spPr>
      </p:pic>
      <p:pic>
        <p:nvPicPr>
          <p:cNvPr id="120" name="Immagine 119">
            <a:extLst>
              <a:ext uri="{FF2B5EF4-FFF2-40B4-BE49-F238E27FC236}">
                <a16:creationId xmlns:a16="http://schemas.microsoft.com/office/drawing/2014/main" id="{F492AF1D-D7BB-5A43-BF23-A12489FBEB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6249" y="7840508"/>
            <a:ext cx="562050" cy="519631"/>
          </a:xfrm>
          <a:prstGeom prst="rect">
            <a:avLst/>
          </a:prstGeom>
        </p:spPr>
      </p:pic>
      <p:pic>
        <p:nvPicPr>
          <p:cNvPr id="122" name="Immagine 121">
            <a:extLst>
              <a:ext uri="{FF2B5EF4-FFF2-40B4-BE49-F238E27FC236}">
                <a16:creationId xmlns:a16="http://schemas.microsoft.com/office/drawing/2014/main" id="{91822238-0F4C-EE42-B961-6042AE1064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04202" y="7840508"/>
            <a:ext cx="562050" cy="519631"/>
          </a:xfrm>
          <a:prstGeom prst="rect">
            <a:avLst/>
          </a:prstGeom>
        </p:spPr>
      </p:pic>
      <p:pic>
        <p:nvPicPr>
          <p:cNvPr id="124" name="Immagine 123">
            <a:extLst>
              <a:ext uri="{FF2B5EF4-FFF2-40B4-BE49-F238E27FC236}">
                <a16:creationId xmlns:a16="http://schemas.microsoft.com/office/drawing/2014/main" id="{5586E053-F336-B445-82E9-D0C86F6967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3404" y="7840508"/>
            <a:ext cx="562050" cy="519631"/>
          </a:xfrm>
          <a:prstGeom prst="rect">
            <a:avLst/>
          </a:prstGeom>
        </p:spPr>
      </p:pic>
      <p:pic>
        <p:nvPicPr>
          <p:cNvPr id="126" name="Immagine 125">
            <a:extLst>
              <a:ext uri="{FF2B5EF4-FFF2-40B4-BE49-F238E27FC236}">
                <a16:creationId xmlns:a16="http://schemas.microsoft.com/office/drawing/2014/main" id="{0BD86438-1806-014C-A105-9656BEAA6D0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2864" y="7840508"/>
            <a:ext cx="562050" cy="519631"/>
          </a:xfrm>
          <a:prstGeom prst="rect">
            <a:avLst/>
          </a:prstGeom>
        </p:spPr>
      </p:pic>
      <p:pic>
        <p:nvPicPr>
          <p:cNvPr id="130" name="Immagine 129">
            <a:extLst>
              <a:ext uri="{FF2B5EF4-FFF2-40B4-BE49-F238E27FC236}">
                <a16:creationId xmlns:a16="http://schemas.microsoft.com/office/drawing/2014/main" id="{CC72C996-5350-C042-97FC-4F6778D799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62954" y="7840508"/>
            <a:ext cx="562050" cy="519631"/>
          </a:xfrm>
          <a:prstGeom prst="rect">
            <a:avLst/>
          </a:prstGeom>
        </p:spPr>
      </p:pic>
      <p:pic>
        <p:nvPicPr>
          <p:cNvPr id="132" name="Immagine 131">
            <a:extLst>
              <a:ext uri="{FF2B5EF4-FFF2-40B4-BE49-F238E27FC236}">
                <a16:creationId xmlns:a16="http://schemas.microsoft.com/office/drawing/2014/main" id="{4EE41705-16E0-BE4E-B725-9B9F2CFB6FE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67126" y="7840508"/>
            <a:ext cx="562050" cy="519631"/>
          </a:xfrm>
          <a:prstGeom prst="rect">
            <a:avLst/>
          </a:prstGeom>
        </p:spPr>
      </p:pic>
      <p:pic>
        <p:nvPicPr>
          <p:cNvPr id="133" name="Immagine 132">
            <a:extLst>
              <a:ext uri="{FF2B5EF4-FFF2-40B4-BE49-F238E27FC236}">
                <a16:creationId xmlns:a16="http://schemas.microsoft.com/office/drawing/2014/main" id="{84B2743C-2452-3145-A181-162DE5EB03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2870" y="6692866"/>
            <a:ext cx="562050" cy="519631"/>
          </a:xfrm>
          <a:prstGeom prst="rect">
            <a:avLst/>
          </a:prstGeom>
        </p:spPr>
      </p:pic>
      <p:pic>
        <p:nvPicPr>
          <p:cNvPr id="134" name="Immagine 133">
            <a:extLst>
              <a:ext uri="{FF2B5EF4-FFF2-40B4-BE49-F238E27FC236}">
                <a16:creationId xmlns:a16="http://schemas.microsoft.com/office/drawing/2014/main" id="{3DF5BC10-7D4F-8A44-AF07-6E984824FC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6493" y="6692866"/>
            <a:ext cx="562050" cy="519631"/>
          </a:xfrm>
          <a:prstGeom prst="rect">
            <a:avLst/>
          </a:prstGeom>
        </p:spPr>
      </p:pic>
      <p:pic>
        <p:nvPicPr>
          <p:cNvPr id="135" name="Immagine 134">
            <a:extLst>
              <a:ext uri="{FF2B5EF4-FFF2-40B4-BE49-F238E27FC236}">
                <a16:creationId xmlns:a16="http://schemas.microsoft.com/office/drawing/2014/main" id="{4079C978-F907-9C4B-8D94-1BB8922478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4263" y="6692866"/>
            <a:ext cx="562050" cy="519631"/>
          </a:xfrm>
          <a:prstGeom prst="rect">
            <a:avLst/>
          </a:prstGeom>
        </p:spPr>
      </p:pic>
      <p:pic>
        <p:nvPicPr>
          <p:cNvPr id="136" name="Immagine 135">
            <a:extLst>
              <a:ext uri="{FF2B5EF4-FFF2-40B4-BE49-F238E27FC236}">
                <a16:creationId xmlns:a16="http://schemas.microsoft.com/office/drawing/2014/main" id="{7DC3A1D8-EECD-A144-8D43-9761069F66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3404" y="6692866"/>
            <a:ext cx="562050" cy="519631"/>
          </a:xfrm>
          <a:prstGeom prst="rect">
            <a:avLst/>
          </a:prstGeom>
        </p:spPr>
      </p:pic>
      <p:pic>
        <p:nvPicPr>
          <p:cNvPr id="137" name="Immagine 136">
            <a:extLst>
              <a:ext uri="{FF2B5EF4-FFF2-40B4-BE49-F238E27FC236}">
                <a16:creationId xmlns:a16="http://schemas.microsoft.com/office/drawing/2014/main" id="{6317330E-C397-194C-AB45-F85877E49AD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2864" y="6692866"/>
            <a:ext cx="562050" cy="519631"/>
          </a:xfrm>
          <a:prstGeom prst="rect">
            <a:avLst/>
          </a:prstGeom>
        </p:spPr>
      </p:pic>
      <p:pic>
        <p:nvPicPr>
          <p:cNvPr id="138" name="Immagine 137">
            <a:extLst>
              <a:ext uri="{FF2B5EF4-FFF2-40B4-BE49-F238E27FC236}">
                <a16:creationId xmlns:a16="http://schemas.microsoft.com/office/drawing/2014/main" id="{9169BC6A-0959-5644-8D26-97892CA1599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05588" y="6692866"/>
            <a:ext cx="562050" cy="519631"/>
          </a:xfrm>
          <a:prstGeom prst="rect">
            <a:avLst/>
          </a:prstGeom>
        </p:spPr>
      </p:pic>
      <p:pic>
        <p:nvPicPr>
          <p:cNvPr id="139" name="Immagine 138">
            <a:extLst>
              <a:ext uri="{FF2B5EF4-FFF2-40B4-BE49-F238E27FC236}">
                <a16:creationId xmlns:a16="http://schemas.microsoft.com/office/drawing/2014/main" id="{97E20037-8D09-F64E-B112-BA2D7996782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99825" y="6692866"/>
            <a:ext cx="562050" cy="519631"/>
          </a:xfrm>
          <a:prstGeom prst="rect">
            <a:avLst/>
          </a:prstGeom>
        </p:spPr>
      </p:pic>
      <p:pic>
        <p:nvPicPr>
          <p:cNvPr id="140" name="Immagine 139">
            <a:extLst>
              <a:ext uri="{FF2B5EF4-FFF2-40B4-BE49-F238E27FC236}">
                <a16:creationId xmlns:a16="http://schemas.microsoft.com/office/drawing/2014/main" id="{EAEC38F8-543A-864B-99A9-DC3BED95E7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8356" y="5520127"/>
            <a:ext cx="562051" cy="519631"/>
          </a:xfrm>
          <a:prstGeom prst="rect">
            <a:avLst/>
          </a:prstGeom>
        </p:spPr>
      </p:pic>
      <p:pic>
        <p:nvPicPr>
          <p:cNvPr id="141" name="Immagine 140">
            <a:extLst>
              <a:ext uri="{FF2B5EF4-FFF2-40B4-BE49-F238E27FC236}">
                <a16:creationId xmlns:a16="http://schemas.microsoft.com/office/drawing/2014/main" id="{332390C9-B2DC-764E-9772-D0FA4EF105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3404" y="5520127"/>
            <a:ext cx="562051" cy="519631"/>
          </a:xfrm>
          <a:prstGeom prst="rect">
            <a:avLst/>
          </a:prstGeom>
        </p:spPr>
      </p:pic>
      <p:pic>
        <p:nvPicPr>
          <p:cNvPr id="142" name="Immagine 141">
            <a:extLst>
              <a:ext uri="{FF2B5EF4-FFF2-40B4-BE49-F238E27FC236}">
                <a16:creationId xmlns:a16="http://schemas.microsoft.com/office/drawing/2014/main" id="{B963FA2A-4586-1745-90D4-B6C9FA6C817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2864" y="5520127"/>
            <a:ext cx="562051" cy="519631"/>
          </a:xfrm>
          <a:prstGeom prst="rect">
            <a:avLst/>
          </a:prstGeom>
        </p:spPr>
      </p:pic>
      <p:pic>
        <p:nvPicPr>
          <p:cNvPr id="143" name="Immagine 142">
            <a:extLst>
              <a:ext uri="{FF2B5EF4-FFF2-40B4-BE49-F238E27FC236}">
                <a16:creationId xmlns:a16="http://schemas.microsoft.com/office/drawing/2014/main" id="{538618B8-88C1-7D40-B614-37564B8EE8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39868" y="5520127"/>
            <a:ext cx="562051" cy="519631"/>
          </a:xfrm>
          <a:prstGeom prst="rect">
            <a:avLst/>
          </a:prstGeom>
        </p:spPr>
      </p:pic>
      <p:pic>
        <p:nvPicPr>
          <p:cNvPr id="144" name="Immagine 143">
            <a:extLst>
              <a:ext uri="{FF2B5EF4-FFF2-40B4-BE49-F238E27FC236}">
                <a16:creationId xmlns:a16="http://schemas.microsoft.com/office/drawing/2014/main" id="{B6A6B743-F015-924F-B202-2CA3D12CAFD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44040" y="5520127"/>
            <a:ext cx="562051" cy="519631"/>
          </a:xfrm>
          <a:prstGeom prst="rect">
            <a:avLst/>
          </a:prstGeom>
        </p:spPr>
      </p:pic>
      <p:pic>
        <p:nvPicPr>
          <p:cNvPr id="145" name="Immagine 144">
            <a:extLst>
              <a:ext uri="{FF2B5EF4-FFF2-40B4-BE49-F238E27FC236}">
                <a16:creationId xmlns:a16="http://schemas.microsoft.com/office/drawing/2014/main" id="{A34B9BBD-F551-C649-9B8D-688173775F0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403" y="8691034"/>
            <a:ext cx="474369" cy="438567"/>
          </a:xfrm>
          <a:prstGeom prst="rect">
            <a:avLst/>
          </a:prstGeom>
        </p:spPr>
      </p:pic>
      <p:pic>
        <p:nvPicPr>
          <p:cNvPr id="146" name="Immagine 145">
            <a:extLst>
              <a:ext uri="{FF2B5EF4-FFF2-40B4-BE49-F238E27FC236}">
                <a16:creationId xmlns:a16="http://schemas.microsoft.com/office/drawing/2014/main" id="{B018F692-B58F-7446-AA0D-D22F8678018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9819" y="9180618"/>
            <a:ext cx="474369" cy="438567"/>
          </a:xfrm>
          <a:prstGeom prst="rect">
            <a:avLst/>
          </a:prstGeom>
        </p:spPr>
      </p:pic>
      <p:pic>
        <p:nvPicPr>
          <p:cNvPr id="147" name="Immagine 146">
            <a:extLst>
              <a:ext uri="{FF2B5EF4-FFF2-40B4-BE49-F238E27FC236}">
                <a16:creationId xmlns:a16="http://schemas.microsoft.com/office/drawing/2014/main" id="{9104EA54-76AE-2B45-A9B7-42223195E6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6460" y="8704703"/>
            <a:ext cx="474369" cy="438567"/>
          </a:xfrm>
          <a:prstGeom prst="rect">
            <a:avLst/>
          </a:prstGeom>
        </p:spPr>
      </p:pic>
      <p:pic>
        <p:nvPicPr>
          <p:cNvPr id="148" name="Immagine 147">
            <a:extLst>
              <a:ext uri="{FF2B5EF4-FFF2-40B4-BE49-F238E27FC236}">
                <a16:creationId xmlns:a16="http://schemas.microsoft.com/office/drawing/2014/main" id="{39590706-793F-7448-96CF-F5138177D2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02325" y="9206320"/>
            <a:ext cx="474369" cy="438567"/>
          </a:xfrm>
          <a:prstGeom prst="rect">
            <a:avLst/>
          </a:prstGeom>
        </p:spPr>
      </p:pic>
      <p:pic>
        <p:nvPicPr>
          <p:cNvPr id="149" name="Immagine 148">
            <a:extLst>
              <a:ext uri="{FF2B5EF4-FFF2-40B4-BE49-F238E27FC236}">
                <a16:creationId xmlns:a16="http://schemas.microsoft.com/office/drawing/2014/main" id="{F9EB9589-B61E-CA44-8ED6-E620F4C5C4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4683" y="8673888"/>
            <a:ext cx="474369" cy="438567"/>
          </a:xfrm>
          <a:prstGeom prst="rect">
            <a:avLst/>
          </a:prstGeom>
        </p:spPr>
      </p:pic>
      <p:pic>
        <p:nvPicPr>
          <p:cNvPr id="150" name="Immagine 149">
            <a:extLst>
              <a:ext uri="{FF2B5EF4-FFF2-40B4-BE49-F238E27FC236}">
                <a16:creationId xmlns:a16="http://schemas.microsoft.com/office/drawing/2014/main" id="{68E1746E-2B6C-BE4B-AB24-67A53B4EB0D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12330" y="8685463"/>
            <a:ext cx="474369" cy="438567"/>
          </a:xfrm>
          <a:prstGeom prst="rect">
            <a:avLst/>
          </a:prstGeom>
        </p:spPr>
      </p:pic>
      <p:pic>
        <p:nvPicPr>
          <p:cNvPr id="151" name="Immagine 150">
            <a:extLst>
              <a:ext uri="{FF2B5EF4-FFF2-40B4-BE49-F238E27FC236}">
                <a16:creationId xmlns:a16="http://schemas.microsoft.com/office/drawing/2014/main" id="{07EF2BF7-F123-A84F-8BA6-A4C4B82A44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00439" y="9194749"/>
            <a:ext cx="474369" cy="438567"/>
          </a:xfrm>
          <a:prstGeom prst="rect">
            <a:avLst/>
          </a:prstGeom>
        </p:spPr>
      </p:pic>
      <p:pic>
        <p:nvPicPr>
          <p:cNvPr id="152" name="Immagine 151">
            <a:extLst>
              <a:ext uri="{FF2B5EF4-FFF2-40B4-BE49-F238E27FC236}">
                <a16:creationId xmlns:a16="http://schemas.microsoft.com/office/drawing/2014/main" id="{423569B7-3BD9-4C42-89E1-F83760392F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5230" y="9183172"/>
            <a:ext cx="474369" cy="438567"/>
          </a:xfrm>
          <a:prstGeom prst="rect">
            <a:avLst/>
          </a:prstGeom>
        </p:spPr>
      </p:pic>
    </p:spTree>
    <p:extLst>
      <p:ext uri="{BB962C8B-B14F-4D97-AF65-F5344CB8AC3E}">
        <p14:creationId xmlns:p14="http://schemas.microsoft.com/office/powerpoint/2010/main" val="1530643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con angoli arrotondati 13">
            <a:extLst>
              <a:ext uri="{FF2B5EF4-FFF2-40B4-BE49-F238E27FC236}">
                <a16:creationId xmlns:a16="http://schemas.microsoft.com/office/drawing/2014/main" id="{7B291ED6-40E2-9743-9084-6A8C4D7B6F7D}"/>
              </a:ext>
            </a:extLst>
          </p:cNvPr>
          <p:cNvSpPr/>
          <p:nvPr/>
        </p:nvSpPr>
        <p:spPr>
          <a:xfrm>
            <a:off x="220812" y="5393700"/>
            <a:ext cx="2176307" cy="296215"/>
          </a:xfrm>
          <a:prstGeom prst="roundRect">
            <a:avLst/>
          </a:prstGeom>
          <a:solidFill>
            <a:srgbClr val="F291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 </a:t>
            </a:r>
          </a:p>
        </p:txBody>
      </p:sp>
      <p:sp>
        <p:nvSpPr>
          <p:cNvPr id="16" name="Rettangolo con angoli arrotondati 15">
            <a:extLst>
              <a:ext uri="{FF2B5EF4-FFF2-40B4-BE49-F238E27FC236}">
                <a16:creationId xmlns:a16="http://schemas.microsoft.com/office/drawing/2014/main" id="{1027E29A-A749-6F4D-974C-C1B756D23D6D}"/>
              </a:ext>
            </a:extLst>
          </p:cNvPr>
          <p:cNvSpPr/>
          <p:nvPr/>
        </p:nvSpPr>
        <p:spPr>
          <a:xfrm>
            <a:off x="220813" y="7269914"/>
            <a:ext cx="1635980" cy="296215"/>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Rettangolo con angoli arrotondati 10">
            <a:extLst>
              <a:ext uri="{FF2B5EF4-FFF2-40B4-BE49-F238E27FC236}">
                <a16:creationId xmlns:a16="http://schemas.microsoft.com/office/drawing/2014/main" id="{42C37355-152D-0F47-AA7E-250267022BA7}"/>
              </a:ext>
            </a:extLst>
          </p:cNvPr>
          <p:cNvSpPr/>
          <p:nvPr/>
        </p:nvSpPr>
        <p:spPr>
          <a:xfrm>
            <a:off x="220813" y="3515328"/>
            <a:ext cx="1700374" cy="296215"/>
          </a:xfrm>
          <a:prstGeom prst="roundRect">
            <a:avLst/>
          </a:pr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8378B9B0-BE25-4093-8047-1CC20ABC85A5}"/>
              </a:ext>
            </a:extLst>
          </p:cNvPr>
          <p:cNvSpPr txBox="1"/>
          <p:nvPr/>
        </p:nvSpPr>
        <p:spPr>
          <a:xfrm>
            <a:off x="0" y="746714"/>
            <a:ext cx="6858000" cy="954107"/>
          </a:xfrm>
          <a:prstGeom prst="rect">
            <a:avLst/>
          </a:prstGeom>
          <a:noFill/>
        </p:spPr>
        <p:txBody>
          <a:bodyPr wrap="square" rtlCol="0">
            <a:spAutoFit/>
          </a:bodyPr>
          <a:lstStyle/>
          <a:p>
            <a:pPr algn="ctr"/>
            <a:r>
              <a:rPr lang="it-IT" sz="3200" b="1" cap="small" dirty="0">
                <a:solidFill>
                  <a:srgbClr val="8EB2DF"/>
                </a:solidFill>
              </a:rPr>
              <a:t>Piano Comunale di Protezione Civile</a:t>
            </a:r>
          </a:p>
          <a:p>
            <a:pPr algn="ctr"/>
            <a:r>
              <a:rPr lang="it-IT" sz="2400" b="1" cap="small" dirty="0">
                <a:solidFill>
                  <a:srgbClr val="8EB2DF"/>
                </a:solidFill>
              </a:rPr>
              <a:t>del Comune di [nome del comune]</a:t>
            </a:r>
            <a:endParaRPr lang="it-IT" sz="2000" b="1" cap="small" dirty="0">
              <a:solidFill>
                <a:srgbClr val="8EB2DF"/>
              </a:solidFill>
            </a:endParaRPr>
          </a:p>
        </p:txBody>
      </p:sp>
      <p:grpSp>
        <p:nvGrpSpPr>
          <p:cNvPr id="3" name="Gruppo 2">
            <a:extLst>
              <a:ext uri="{FF2B5EF4-FFF2-40B4-BE49-F238E27FC236}">
                <a16:creationId xmlns:a16="http://schemas.microsoft.com/office/drawing/2014/main" id="{FD13ED3B-D87B-41B3-8C94-78F7D4857F2C}"/>
              </a:ext>
            </a:extLst>
          </p:cNvPr>
          <p:cNvGrpSpPr/>
          <p:nvPr/>
        </p:nvGrpSpPr>
        <p:grpSpPr>
          <a:xfrm>
            <a:off x="639249" y="123660"/>
            <a:ext cx="1594429" cy="597402"/>
            <a:chOff x="639249" y="130996"/>
            <a:chExt cx="1594429" cy="597402"/>
          </a:xfrm>
        </p:grpSpPr>
        <p:sp>
          <p:nvSpPr>
            <p:cNvPr id="4" name="Rettangolo 3">
              <a:extLst>
                <a:ext uri="{FF2B5EF4-FFF2-40B4-BE49-F238E27FC236}">
                  <a16:creationId xmlns:a16="http://schemas.microsoft.com/office/drawing/2014/main" id="{6F81B966-F0FE-45FC-931D-3A97B94981D1}"/>
                </a:ext>
              </a:extLst>
            </p:cNvPr>
            <p:cNvSpPr/>
            <p:nvPr/>
          </p:nvSpPr>
          <p:spPr>
            <a:xfrm>
              <a:off x="639249" y="130996"/>
              <a:ext cx="1594429" cy="59740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p>
          </p:txBody>
        </p:sp>
        <p:sp>
          <p:nvSpPr>
            <p:cNvPr id="5" name="CasellaDiTesto 4">
              <a:extLst>
                <a:ext uri="{FF2B5EF4-FFF2-40B4-BE49-F238E27FC236}">
                  <a16:creationId xmlns:a16="http://schemas.microsoft.com/office/drawing/2014/main" id="{6A4CE971-2808-48D7-8294-851BD9489B71}"/>
                </a:ext>
              </a:extLst>
            </p:cNvPr>
            <p:cNvSpPr txBox="1"/>
            <p:nvPr/>
          </p:nvSpPr>
          <p:spPr>
            <a:xfrm>
              <a:off x="639249" y="137310"/>
              <a:ext cx="1594429" cy="584775"/>
            </a:xfrm>
            <a:prstGeom prst="rect">
              <a:avLst/>
            </a:prstGeom>
            <a:noFill/>
          </p:spPr>
          <p:txBody>
            <a:bodyPr wrap="square" rtlCol="0">
              <a:spAutoFit/>
            </a:bodyPr>
            <a:lstStyle/>
            <a:p>
              <a:pPr algn="ctr"/>
              <a:r>
                <a:rPr lang="it-IT" sz="1600" b="1" dirty="0">
                  <a:solidFill>
                    <a:srgbClr val="8EB2DF"/>
                  </a:solidFill>
                </a:rPr>
                <a:t>Stemma e nome del Comune</a:t>
              </a:r>
            </a:p>
          </p:txBody>
        </p:sp>
      </p:grpSp>
      <p:pic>
        <p:nvPicPr>
          <p:cNvPr id="6" name="Immagine 5">
            <a:extLst>
              <a:ext uri="{FF2B5EF4-FFF2-40B4-BE49-F238E27FC236}">
                <a16:creationId xmlns:a16="http://schemas.microsoft.com/office/drawing/2014/main" id="{332820DC-1DE6-4136-A41D-B023127F09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2927" y="79590"/>
            <a:ext cx="684000" cy="681721"/>
          </a:xfrm>
          <a:prstGeom prst="rect">
            <a:avLst/>
          </a:prstGeom>
        </p:spPr>
      </p:pic>
      <p:grpSp>
        <p:nvGrpSpPr>
          <p:cNvPr id="7" name="Gruppo 6">
            <a:extLst>
              <a:ext uri="{FF2B5EF4-FFF2-40B4-BE49-F238E27FC236}">
                <a16:creationId xmlns:a16="http://schemas.microsoft.com/office/drawing/2014/main" id="{310142C9-66CE-4B23-BD3B-835DA0AA92A0}"/>
              </a:ext>
            </a:extLst>
          </p:cNvPr>
          <p:cNvGrpSpPr/>
          <p:nvPr/>
        </p:nvGrpSpPr>
        <p:grpSpPr>
          <a:xfrm>
            <a:off x="4140948" y="123660"/>
            <a:ext cx="2124301" cy="597402"/>
            <a:chOff x="4140948" y="117347"/>
            <a:chExt cx="2124301" cy="597402"/>
          </a:xfrm>
        </p:grpSpPr>
        <p:sp>
          <p:nvSpPr>
            <p:cNvPr id="8" name="CasellaDiTesto 7">
              <a:extLst>
                <a:ext uri="{FF2B5EF4-FFF2-40B4-BE49-F238E27FC236}">
                  <a16:creationId xmlns:a16="http://schemas.microsoft.com/office/drawing/2014/main" id="{D5F5285D-626C-4A07-B2CC-B0B829724838}"/>
                </a:ext>
              </a:extLst>
            </p:cNvPr>
            <p:cNvSpPr txBox="1"/>
            <p:nvPr/>
          </p:nvSpPr>
          <p:spPr>
            <a:xfrm>
              <a:off x="4193728" y="123661"/>
              <a:ext cx="2018740" cy="584775"/>
            </a:xfrm>
            <a:prstGeom prst="rect">
              <a:avLst/>
            </a:prstGeom>
            <a:noFill/>
          </p:spPr>
          <p:txBody>
            <a:bodyPr wrap="square" rtlCol="0">
              <a:spAutoFit/>
            </a:bodyPr>
            <a:lstStyle/>
            <a:p>
              <a:pPr algn="ctr"/>
              <a:r>
                <a:rPr lang="it-IT" sz="1600" b="1" dirty="0">
                  <a:solidFill>
                    <a:srgbClr val="8EB2DF"/>
                  </a:solidFill>
                </a:rPr>
                <a:t>Logo della Protezione Civile del Comune</a:t>
              </a:r>
            </a:p>
          </p:txBody>
        </p:sp>
        <p:sp>
          <p:nvSpPr>
            <p:cNvPr id="9" name="Rettangolo 8">
              <a:extLst>
                <a:ext uri="{FF2B5EF4-FFF2-40B4-BE49-F238E27FC236}">
                  <a16:creationId xmlns:a16="http://schemas.microsoft.com/office/drawing/2014/main" id="{795D1A92-B281-4E72-A5F1-458D7860195E}"/>
                </a:ext>
              </a:extLst>
            </p:cNvPr>
            <p:cNvSpPr/>
            <p:nvPr/>
          </p:nvSpPr>
          <p:spPr>
            <a:xfrm>
              <a:off x="4140948" y="117347"/>
              <a:ext cx="2124301" cy="59740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p>
          </p:txBody>
        </p:sp>
      </p:grpSp>
      <p:sp>
        <p:nvSpPr>
          <p:cNvPr id="10" name="Rettangolo 9">
            <a:extLst>
              <a:ext uri="{FF2B5EF4-FFF2-40B4-BE49-F238E27FC236}">
                <a16:creationId xmlns:a16="http://schemas.microsoft.com/office/drawing/2014/main" id="{72ECBAE2-C869-4E4A-BF26-403FB1A914C6}"/>
              </a:ext>
            </a:extLst>
          </p:cNvPr>
          <p:cNvSpPr/>
          <p:nvPr/>
        </p:nvSpPr>
        <p:spPr>
          <a:xfrm>
            <a:off x="168442" y="3106771"/>
            <a:ext cx="6521116" cy="649408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1BD4BAB8-7A4D-418F-AC58-EDA31F37607C}"/>
              </a:ext>
            </a:extLst>
          </p:cNvPr>
          <p:cNvSpPr txBox="1"/>
          <p:nvPr/>
        </p:nvSpPr>
        <p:spPr>
          <a:xfrm>
            <a:off x="180631" y="3106771"/>
            <a:ext cx="6521116" cy="6494085"/>
          </a:xfrm>
          <a:prstGeom prst="rect">
            <a:avLst/>
          </a:prstGeom>
          <a:noFill/>
        </p:spPr>
        <p:txBody>
          <a:bodyPr wrap="square" rtlCol="0">
            <a:spAutoFit/>
          </a:bodyPr>
          <a:lstStyle/>
          <a:p>
            <a:pPr algn="ctr">
              <a:spcAft>
                <a:spcPts val="600"/>
              </a:spcAft>
            </a:pPr>
            <a:r>
              <a:rPr lang="it-IT" sz="2000" b="1" dirty="0">
                <a:solidFill>
                  <a:srgbClr val="8EB2DF"/>
                </a:solidFill>
              </a:rPr>
              <a:t>Rischio idrogeologico-idraulico</a:t>
            </a:r>
          </a:p>
          <a:p>
            <a:pPr>
              <a:spcAft>
                <a:spcPts val="600"/>
              </a:spcAft>
            </a:pPr>
            <a:r>
              <a:rPr lang="it-IT" b="1" cap="small" dirty="0"/>
              <a:t>ALLERTA GIALLA</a:t>
            </a:r>
          </a:p>
          <a:p>
            <a:pPr>
              <a:spcAft>
                <a:spcPts val="600"/>
              </a:spcAft>
            </a:pPr>
            <a:r>
              <a:rPr lang="it-IT" sz="1600" dirty="0">
                <a:latin typeface="Calibri Light" panose="020F0302020204030204" pitchFamily="34" charset="0"/>
                <a:cs typeface="Calibri Light" panose="020F0302020204030204" pitchFamily="34" charset="0"/>
              </a:rPr>
              <a:t>Si possono verificare:</a:t>
            </a:r>
          </a:p>
          <a:p>
            <a:pPr indent="-285750">
              <a:spcAft>
                <a:spcPts val="600"/>
              </a:spcAft>
              <a:buFont typeface="Arial" panose="020B0604020202020204" pitchFamily="34" charset="0"/>
              <a:buChar char="•"/>
            </a:pPr>
            <a:r>
              <a:rPr lang="it-IT" sz="1600" dirty="0">
                <a:latin typeface="Calibri Light" panose="020F0302020204030204" pitchFamily="34" charset="0"/>
                <a:cs typeface="Calibri Light" panose="020F0302020204030204" pitchFamily="34" charset="0"/>
              </a:rPr>
              <a:t>Allagamenti localizzati delle strade, sottopassi, aree depresse dovuti alla crisi del sistema fognario e dei corsi d’acqua minori.</a:t>
            </a:r>
          </a:p>
          <a:p>
            <a:pPr indent="-285750">
              <a:spcAft>
                <a:spcPts val="600"/>
              </a:spcAft>
              <a:buFont typeface="Arial" panose="020B0604020202020204" pitchFamily="34" charset="0"/>
              <a:buChar char="•"/>
            </a:pPr>
            <a:r>
              <a:rPr lang="it-IT" sz="1600" dirty="0">
                <a:latin typeface="Calibri Light" panose="020F0302020204030204" pitchFamily="34" charset="0"/>
                <a:cs typeface="Calibri Light" panose="020F0302020204030204" pitchFamily="34" charset="0"/>
              </a:rPr>
              <a:t>Frane superficiali e colate di fango improvvise.</a:t>
            </a:r>
          </a:p>
          <a:p>
            <a:pPr>
              <a:spcAft>
                <a:spcPts val="600"/>
              </a:spcAft>
            </a:pPr>
            <a:endParaRPr lang="it-IT" sz="1600" dirty="0"/>
          </a:p>
          <a:p>
            <a:pPr>
              <a:spcAft>
                <a:spcPts val="600"/>
              </a:spcAft>
            </a:pPr>
            <a:r>
              <a:rPr lang="it-IT" b="1" cap="small" dirty="0"/>
              <a:t>ALLERTA ARANCIONE</a:t>
            </a:r>
          </a:p>
          <a:p>
            <a:pPr>
              <a:spcAft>
                <a:spcPts val="600"/>
              </a:spcAft>
            </a:pPr>
            <a:r>
              <a:rPr lang="it-IT" sz="1600" dirty="0">
                <a:latin typeface="Calibri Light" panose="020F0302020204030204" pitchFamily="34" charset="0"/>
                <a:cs typeface="Calibri Light" panose="020F0302020204030204" pitchFamily="34" charset="0"/>
              </a:rPr>
              <a:t>Si possono verificare:</a:t>
            </a:r>
          </a:p>
          <a:p>
            <a:pPr indent="-285750">
              <a:spcAft>
                <a:spcPts val="600"/>
              </a:spcAft>
              <a:buFont typeface="Arial" panose="020B0604020202020204" pitchFamily="34" charset="0"/>
              <a:buChar char="•"/>
            </a:pPr>
            <a:r>
              <a:rPr lang="it-IT" sz="1600" dirty="0">
                <a:latin typeface="Calibri Light" panose="020F0302020204030204" pitchFamily="34" charset="0"/>
                <a:cs typeface="Calibri Light" panose="020F0302020204030204" pitchFamily="34" charset="0"/>
              </a:rPr>
              <a:t>Allagamenti diffusi nelle zone depresse, delle sedi stradali e nelle aree a maggior pericolo di alluvione.</a:t>
            </a:r>
          </a:p>
          <a:p>
            <a:pPr indent="-285750">
              <a:spcAft>
                <a:spcPts val="600"/>
              </a:spcAft>
              <a:buFont typeface="Arial" panose="020B0604020202020204" pitchFamily="34" charset="0"/>
              <a:buChar char="•"/>
            </a:pPr>
            <a:r>
              <a:rPr lang="it-IT" sz="1600" dirty="0">
                <a:latin typeface="Calibri Light" panose="020F0302020204030204" pitchFamily="34" charset="0"/>
                <a:cs typeface="Calibri Light" panose="020F0302020204030204" pitchFamily="34" charset="0"/>
              </a:rPr>
              <a:t>Innesco di frane nelle aree a elevata pericolosità idrogeologica.</a:t>
            </a:r>
          </a:p>
          <a:p>
            <a:pPr>
              <a:spcAft>
                <a:spcPts val="600"/>
              </a:spcAft>
            </a:pPr>
            <a:endParaRPr lang="it-IT" sz="1600" dirty="0"/>
          </a:p>
          <a:p>
            <a:pPr>
              <a:spcAft>
                <a:spcPts val="600"/>
              </a:spcAft>
            </a:pPr>
            <a:r>
              <a:rPr lang="it-IT" b="1" cap="small" dirty="0"/>
              <a:t>ALLERTA ROSSA</a:t>
            </a:r>
          </a:p>
          <a:p>
            <a:pPr>
              <a:spcAft>
                <a:spcPts val="600"/>
              </a:spcAft>
            </a:pPr>
            <a:r>
              <a:rPr lang="it-IT" sz="1600" dirty="0">
                <a:latin typeface="Calibri Light" panose="020F0302020204030204" pitchFamily="34" charset="0"/>
                <a:cs typeface="Calibri Light" panose="020F0302020204030204" pitchFamily="34" charset="0"/>
              </a:rPr>
              <a:t>Si possono verificare:</a:t>
            </a:r>
          </a:p>
          <a:p>
            <a:pPr indent="-285750">
              <a:spcAft>
                <a:spcPts val="600"/>
              </a:spcAft>
              <a:buFont typeface="Arial" panose="020B0604020202020204" pitchFamily="34" charset="0"/>
              <a:buChar char="•"/>
            </a:pPr>
            <a:r>
              <a:rPr lang="it-IT" sz="1600" dirty="0">
                <a:latin typeface="Calibri Light" panose="020F0302020204030204" pitchFamily="34" charset="0"/>
                <a:cs typeface="Calibri Light" panose="020F0302020204030204" pitchFamily="34" charset="0"/>
              </a:rPr>
              <a:t>Allagamenti diffusi nelle zone depresse, delle sedi stradali e nelle aree a maggior pericolo di alluvione. Piene importanti nei corsi d'acqua principali con possibilità di danneggiamento degli argini, sormonto di passerelle e ponti con inondazione delle aree circostanti.</a:t>
            </a:r>
          </a:p>
          <a:p>
            <a:pPr indent="-285750">
              <a:spcAft>
                <a:spcPts val="600"/>
              </a:spcAft>
              <a:buFont typeface="Arial" panose="020B0604020202020204" pitchFamily="34" charset="0"/>
              <a:buChar char="•"/>
            </a:pPr>
            <a:r>
              <a:rPr lang="it-IT" sz="1600" dirty="0">
                <a:latin typeface="Calibri Light" panose="020F0302020204030204" pitchFamily="34" charset="0"/>
                <a:cs typeface="Calibri Light" panose="020F0302020204030204" pitchFamily="34" charset="0"/>
              </a:rPr>
              <a:t>Innesco di frane, anche di grandi dimensioni e in maniera diffusa nelle aree a elevata pericolosità idrogeologica.</a:t>
            </a:r>
          </a:p>
        </p:txBody>
      </p:sp>
      <p:sp>
        <p:nvSpPr>
          <p:cNvPr id="15" name="CasellaDiTesto 14">
            <a:extLst>
              <a:ext uri="{FF2B5EF4-FFF2-40B4-BE49-F238E27FC236}">
                <a16:creationId xmlns:a16="http://schemas.microsoft.com/office/drawing/2014/main" id="{4F1F6FFB-E716-4E5D-ABD2-F50383DD4283}"/>
              </a:ext>
            </a:extLst>
          </p:cNvPr>
          <p:cNvSpPr txBox="1"/>
          <p:nvPr/>
        </p:nvSpPr>
        <p:spPr>
          <a:xfrm>
            <a:off x="192820" y="1844943"/>
            <a:ext cx="6496738" cy="1031051"/>
          </a:xfrm>
          <a:prstGeom prst="rect">
            <a:avLst/>
          </a:prstGeom>
          <a:noFill/>
        </p:spPr>
        <p:txBody>
          <a:bodyPr wrap="square" rtlCol="0">
            <a:spAutoFit/>
          </a:bodyPr>
          <a:lstStyle/>
          <a:p>
            <a:pPr algn="just">
              <a:spcAft>
                <a:spcPts val="600"/>
              </a:spcAft>
            </a:pPr>
            <a:r>
              <a:rPr lang="it-IT" sz="1400" dirty="0">
                <a:latin typeface="Calibri Light" panose="020F0302020204030204" pitchFamily="34" charset="0"/>
                <a:cs typeface="Calibri Light" panose="020F0302020204030204" pitchFamily="34" charset="0"/>
              </a:rPr>
              <a:t>Il Piano Comunale di Protezione Civile individua i rischi presenti sul territorio comunale e le procedure operative di intervento con le quali fronteggiare un evento calamitoso.</a:t>
            </a:r>
          </a:p>
          <a:p>
            <a:pPr algn="just">
              <a:spcAft>
                <a:spcPts val="600"/>
              </a:spcAft>
            </a:pPr>
            <a:r>
              <a:rPr lang="it-IT" sz="1400" dirty="0">
                <a:latin typeface="Calibri Light" panose="020F0302020204030204" pitchFamily="34" charset="0"/>
                <a:cs typeface="Calibri Light" panose="020F0302020204030204" pitchFamily="34" charset="0"/>
              </a:rPr>
              <a:t>Il Piano contiene anche le informazioni utili ai cittadini per affrontare con maggiore consapevolezza eventuali situazioni di emergenza.</a:t>
            </a:r>
          </a:p>
        </p:txBody>
      </p:sp>
    </p:spTree>
    <p:extLst>
      <p:ext uri="{BB962C8B-B14F-4D97-AF65-F5344CB8AC3E}">
        <p14:creationId xmlns:p14="http://schemas.microsoft.com/office/powerpoint/2010/main" val="3813534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378B9B0-BE25-4093-8047-1CC20ABC85A5}"/>
              </a:ext>
            </a:extLst>
          </p:cNvPr>
          <p:cNvSpPr txBox="1"/>
          <p:nvPr/>
        </p:nvSpPr>
        <p:spPr>
          <a:xfrm>
            <a:off x="0" y="746714"/>
            <a:ext cx="6858000" cy="954107"/>
          </a:xfrm>
          <a:prstGeom prst="rect">
            <a:avLst/>
          </a:prstGeom>
          <a:noFill/>
        </p:spPr>
        <p:txBody>
          <a:bodyPr wrap="square" rtlCol="0">
            <a:spAutoFit/>
          </a:bodyPr>
          <a:lstStyle/>
          <a:p>
            <a:pPr algn="ctr"/>
            <a:r>
              <a:rPr lang="it-IT" sz="3200" b="1" cap="small" dirty="0">
                <a:solidFill>
                  <a:srgbClr val="8EB2DF"/>
                </a:solidFill>
              </a:rPr>
              <a:t>Piano Comunale di Protezione Civile</a:t>
            </a:r>
          </a:p>
          <a:p>
            <a:pPr algn="ctr"/>
            <a:r>
              <a:rPr lang="it-IT" sz="2400" b="1" cap="small" dirty="0">
                <a:solidFill>
                  <a:srgbClr val="8EB2DF"/>
                </a:solidFill>
              </a:rPr>
              <a:t>del Comune di [nome del comune]</a:t>
            </a:r>
            <a:endParaRPr lang="it-IT" sz="2000" b="1" cap="small" dirty="0">
              <a:solidFill>
                <a:srgbClr val="8EB2DF"/>
              </a:solidFill>
            </a:endParaRPr>
          </a:p>
        </p:txBody>
      </p:sp>
      <p:grpSp>
        <p:nvGrpSpPr>
          <p:cNvPr id="3" name="Gruppo 2">
            <a:extLst>
              <a:ext uri="{FF2B5EF4-FFF2-40B4-BE49-F238E27FC236}">
                <a16:creationId xmlns:a16="http://schemas.microsoft.com/office/drawing/2014/main" id="{FD13ED3B-D87B-41B3-8C94-78F7D4857F2C}"/>
              </a:ext>
            </a:extLst>
          </p:cNvPr>
          <p:cNvGrpSpPr/>
          <p:nvPr/>
        </p:nvGrpSpPr>
        <p:grpSpPr>
          <a:xfrm>
            <a:off x="639249" y="123660"/>
            <a:ext cx="1594429" cy="597402"/>
            <a:chOff x="639249" y="130996"/>
            <a:chExt cx="1594429" cy="597402"/>
          </a:xfrm>
        </p:grpSpPr>
        <p:sp>
          <p:nvSpPr>
            <p:cNvPr id="4" name="Rettangolo 3">
              <a:extLst>
                <a:ext uri="{FF2B5EF4-FFF2-40B4-BE49-F238E27FC236}">
                  <a16:creationId xmlns:a16="http://schemas.microsoft.com/office/drawing/2014/main" id="{6F81B966-F0FE-45FC-931D-3A97B94981D1}"/>
                </a:ext>
              </a:extLst>
            </p:cNvPr>
            <p:cNvSpPr/>
            <p:nvPr/>
          </p:nvSpPr>
          <p:spPr>
            <a:xfrm>
              <a:off x="639249" y="130996"/>
              <a:ext cx="1594429" cy="59740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p>
          </p:txBody>
        </p:sp>
        <p:sp>
          <p:nvSpPr>
            <p:cNvPr id="5" name="CasellaDiTesto 4">
              <a:extLst>
                <a:ext uri="{FF2B5EF4-FFF2-40B4-BE49-F238E27FC236}">
                  <a16:creationId xmlns:a16="http://schemas.microsoft.com/office/drawing/2014/main" id="{6A4CE971-2808-48D7-8294-851BD9489B71}"/>
                </a:ext>
              </a:extLst>
            </p:cNvPr>
            <p:cNvSpPr txBox="1"/>
            <p:nvPr/>
          </p:nvSpPr>
          <p:spPr>
            <a:xfrm>
              <a:off x="639249" y="137310"/>
              <a:ext cx="1594429" cy="584775"/>
            </a:xfrm>
            <a:prstGeom prst="rect">
              <a:avLst/>
            </a:prstGeom>
            <a:noFill/>
          </p:spPr>
          <p:txBody>
            <a:bodyPr wrap="square" rtlCol="0">
              <a:spAutoFit/>
            </a:bodyPr>
            <a:lstStyle/>
            <a:p>
              <a:pPr algn="ctr"/>
              <a:r>
                <a:rPr lang="it-IT" sz="1600" b="1" dirty="0">
                  <a:solidFill>
                    <a:srgbClr val="8EB2DF"/>
                  </a:solidFill>
                </a:rPr>
                <a:t>Stemma e nome del Comune</a:t>
              </a:r>
            </a:p>
          </p:txBody>
        </p:sp>
      </p:grpSp>
      <p:pic>
        <p:nvPicPr>
          <p:cNvPr id="6" name="Immagine 5">
            <a:extLst>
              <a:ext uri="{FF2B5EF4-FFF2-40B4-BE49-F238E27FC236}">
                <a16:creationId xmlns:a16="http://schemas.microsoft.com/office/drawing/2014/main" id="{332820DC-1DE6-4136-A41D-B023127F09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2927" y="79590"/>
            <a:ext cx="684000" cy="681721"/>
          </a:xfrm>
          <a:prstGeom prst="rect">
            <a:avLst/>
          </a:prstGeom>
        </p:spPr>
      </p:pic>
      <p:grpSp>
        <p:nvGrpSpPr>
          <p:cNvPr id="7" name="Gruppo 6">
            <a:extLst>
              <a:ext uri="{FF2B5EF4-FFF2-40B4-BE49-F238E27FC236}">
                <a16:creationId xmlns:a16="http://schemas.microsoft.com/office/drawing/2014/main" id="{310142C9-66CE-4B23-BD3B-835DA0AA92A0}"/>
              </a:ext>
            </a:extLst>
          </p:cNvPr>
          <p:cNvGrpSpPr/>
          <p:nvPr/>
        </p:nvGrpSpPr>
        <p:grpSpPr>
          <a:xfrm>
            <a:off x="4140948" y="123660"/>
            <a:ext cx="2124301" cy="597402"/>
            <a:chOff x="4140948" y="117347"/>
            <a:chExt cx="2124301" cy="597402"/>
          </a:xfrm>
        </p:grpSpPr>
        <p:sp>
          <p:nvSpPr>
            <p:cNvPr id="8" name="CasellaDiTesto 7">
              <a:extLst>
                <a:ext uri="{FF2B5EF4-FFF2-40B4-BE49-F238E27FC236}">
                  <a16:creationId xmlns:a16="http://schemas.microsoft.com/office/drawing/2014/main" id="{D5F5285D-626C-4A07-B2CC-B0B829724838}"/>
                </a:ext>
              </a:extLst>
            </p:cNvPr>
            <p:cNvSpPr txBox="1"/>
            <p:nvPr/>
          </p:nvSpPr>
          <p:spPr>
            <a:xfrm>
              <a:off x="4193728" y="123661"/>
              <a:ext cx="2018740" cy="584775"/>
            </a:xfrm>
            <a:prstGeom prst="rect">
              <a:avLst/>
            </a:prstGeom>
            <a:noFill/>
          </p:spPr>
          <p:txBody>
            <a:bodyPr wrap="square" rtlCol="0">
              <a:spAutoFit/>
            </a:bodyPr>
            <a:lstStyle/>
            <a:p>
              <a:pPr algn="ctr"/>
              <a:r>
                <a:rPr lang="it-IT" sz="1600" b="1" dirty="0">
                  <a:solidFill>
                    <a:srgbClr val="8EB2DF"/>
                  </a:solidFill>
                </a:rPr>
                <a:t>Logo della Protezione Civile del Comune</a:t>
              </a:r>
            </a:p>
          </p:txBody>
        </p:sp>
        <p:sp>
          <p:nvSpPr>
            <p:cNvPr id="9" name="Rettangolo 8">
              <a:extLst>
                <a:ext uri="{FF2B5EF4-FFF2-40B4-BE49-F238E27FC236}">
                  <a16:creationId xmlns:a16="http://schemas.microsoft.com/office/drawing/2014/main" id="{795D1A92-B281-4E72-A5F1-458D7860195E}"/>
                </a:ext>
              </a:extLst>
            </p:cNvPr>
            <p:cNvSpPr/>
            <p:nvPr/>
          </p:nvSpPr>
          <p:spPr>
            <a:xfrm>
              <a:off x="4140948" y="117347"/>
              <a:ext cx="2124301" cy="59740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p>
          </p:txBody>
        </p:sp>
      </p:grpSp>
      <p:sp>
        <p:nvSpPr>
          <p:cNvPr id="10" name="Rettangolo 9">
            <a:extLst>
              <a:ext uri="{FF2B5EF4-FFF2-40B4-BE49-F238E27FC236}">
                <a16:creationId xmlns:a16="http://schemas.microsoft.com/office/drawing/2014/main" id="{72ECBAE2-C869-4E4A-BF26-403FB1A914C6}"/>
              </a:ext>
            </a:extLst>
          </p:cNvPr>
          <p:cNvSpPr/>
          <p:nvPr/>
        </p:nvSpPr>
        <p:spPr>
          <a:xfrm>
            <a:off x="168442" y="1731599"/>
            <a:ext cx="6521116" cy="804442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1BD4BAB8-7A4D-418F-AC58-EDA31F37607C}"/>
              </a:ext>
            </a:extLst>
          </p:cNvPr>
          <p:cNvSpPr txBox="1"/>
          <p:nvPr/>
        </p:nvSpPr>
        <p:spPr>
          <a:xfrm>
            <a:off x="168442" y="1731600"/>
            <a:ext cx="6521116" cy="8186857"/>
          </a:xfrm>
          <a:prstGeom prst="rect">
            <a:avLst/>
          </a:prstGeom>
          <a:noFill/>
        </p:spPr>
        <p:txBody>
          <a:bodyPr wrap="square" rtlCol="0">
            <a:spAutoFit/>
          </a:bodyPr>
          <a:lstStyle/>
          <a:p>
            <a:pPr algn="ctr"/>
            <a:r>
              <a:rPr lang="it-IT" b="1" dirty="0">
                <a:solidFill>
                  <a:srgbClr val="8EB2DF"/>
                </a:solidFill>
              </a:rPr>
              <a:t>Alluvione</a:t>
            </a:r>
          </a:p>
          <a:p>
            <a:r>
              <a:rPr lang="it-IT" sz="1200" b="1" dirty="0">
                <a:solidFill>
                  <a:srgbClr val="8EB2DF"/>
                </a:solidFill>
              </a:rPr>
              <a:t>PRIMA</a:t>
            </a:r>
          </a:p>
          <a:p>
            <a:pPr algn="just"/>
            <a:r>
              <a:rPr lang="it-IT" sz="1050" dirty="0">
                <a:latin typeface="+mj-lt"/>
              </a:rPr>
              <a:t>In questa fase, quando viene diramata un’allerta, è possibile compiere alcune azioni preventive per ridurre il rischio.</a:t>
            </a:r>
          </a:p>
          <a:p>
            <a:pPr marL="72000" indent="-72000" algn="just">
              <a:buFont typeface="Arial" panose="020B0604020202020204" pitchFamily="34" charset="0"/>
              <a:buChar char="•"/>
            </a:pPr>
            <a:r>
              <a:rPr lang="it-IT" sz="1050" dirty="0">
                <a:latin typeface="+mj-lt"/>
              </a:rPr>
              <a:t>Tieniti informato sulle situazioni di pericolo previste sul territorio e sulle misure adottate dal tuo Comune.</a:t>
            </a:r>
          </a:p>
          <a:p>
            <a:pPr marL="72000" indent="-72000" algn="just">
              <a:buFont typeface="Arial" panose="020B0604020202020204" pitchFamily="34" charset="0"/>
              <a:buChar char="•"/>
            </a:pPr>
            <a:r>
              <a:rPr lang="it-IT" sz="1050" dirty="0">
                <a:latin typeface="+mj-lt"/>
              </a:rPr>
              <a:t>Non dormire nei piani seminterrati ed evita di soggiornarvi.</a:t>
            </a:r>
          </a:p>
          <a:p>
            <a:pPr marL="72000" indent="-72000" algn="just">
              <a:buFont typeface="Arial" panose="020B0604020202020204" pitchFamily="34" charset="0"/>
              <a:buChar char="•"/>
            </a:pPr>
            <a:r>
              <a:rPr lang="it-IT" sz="1050" dirty="0">
                <a:latin typeface="+mj-lt"/>
              </a:rPr>
              <a:t>Proteggi i locali che si trovano al piano strada e chiudi le porte di cantine, seminterrati o garage solo se non ti esponi a pericoli.</a:t>
            </a:r>
          </a:p>
          <a:p>
            <a:pPr marL="72000" indent="-72000" algn="just">
              <a:buFont typeface="Arial" panose="020B0604020202020204" pitchFamily="34" charset="0"/>
              <a:buChar char="•"/>
            </a:pPr>
            <a:r>
              <a:rPr lang="it-IT" sz="1050" dirty="0">
                <a:latin typeface="+mj-lt"/>
              </a:rPr>
              <a:t>Se ti devi spostare, valuta prima il percorso ed evita le zone allagabili.</a:t>
            </a:r>
          </a:p>
          <a:p>
            <a:pPr marL="72000" indent="-72000" algn="just">
              <a:buFont typeface="Arial" panose="020B0604020202020204" pitchFamily="34" charset="0"/>
              <a:buChar char="•"/>
            </a:pPr>
            <a:r>
              <a:rPr lang="it-IT" sz="1050" dirty="0">
                <a:latin typeface="+mj-lt"/>
              </a:rPr>
              <a:t>Valuta bene se mettere al sicuro l’automobile o altri beni: può essere pericoloso.</a:t>
            </a:r>
          </a:p>
          <a:p>
            <a:pPr marL="72000" indent="-72000" algn="just">
              <a:buFont typeface="Arial" panose="020B0604020202020204" pitchFamily="34" charset="0"/>
              <a:buChar char="•"/>
            </a:pPr>
            <a:r>
              <a:rPr lang="it-IT" sz="1050" dirty="0">
                <a:latin typeface="+mj-lt"/>
              </a:rPr>
              <a:t>Condividi quello che sai sull’allerta e sui comportamenti corretti.</a:t>
            </a:r>
          </a:p>
          <a:p>
            <a:pPr marL="72000" indent="-72000" algn="just">
              <a:spcAft>
                <a:spcPts val="300"/>
              </a:spcAft>
              <a:buFont typeface="Arial" panose="020B0604020202020204" pitchFamily="34" charset="0"/>
              <a:buChar char="•"/>
            </a:pPr>
            <a:r>
              <a:rPr lang="it-IT" sz="1050" dirty="0">
                <a:latin typeface="+mj-lt"/>
              </a:rPr>
              <a:t>Verifica che la scuola di tuo figlio sia informata dell’allerta in corso e sia pronta ad attivare il proprio piano di emergenza.</a:t>
            </a:r>
          </a:p>
          <a:p>
            <a:r>
              <a:rPr lang="it-IT" sz="1200" b="1" dirty="0">
                <a:solidFill>
                  <a:srgbClr val="8EB2DF"/>
                </a:solidFill>
              </a:rPr>
              <a:t>DURANTE</a:t>
            </a:r>
          </a:p>
          <a:p>
            <a:r>
              <a:rPr lang="it-IT" sz="1050" b="1" i="1" dirty="0"/>
              <a:t>Se sei in un luogo chiuso</a:t>
            </a:r>
          </a:p>
          <a:p>
            <a:pPr marL="72000" indent="-72000">
              <a:buFont typeface="Arial" panose="020B0604020202020204" pitchFamily="34" charset="0"/>
              <a:buChar char="•"/>
            </a:pPr>
            <a:r>
              <a:rPr lang="it-IT" sz="1050" dirty="0">
                <a:latin typeface="+mj-lt"/>
              </a:rPr>
              <a:t>Non scendere in cantine, seminterrati o garage per mettere al sicuro i beni: rischi la vita.</a:t>
            </a:r>
          </a:p>
          <a:p>
            <a:pPr marL="72000" indent="-72000">
              <a:buFont typeface="Arial" panose="020B0604020202020204" pitchFamily="34" charset="0"/>
              <a:buChar char="•"/>
            </a:pPr>
            <a:r>
              <a:rPr lang="it-IT" sz="1050" dirty="0">
                <a:latin typeface="+mj-lt"/>
              </a:rPr>
              <a:t>Non uscire assolutamente per mettere al sicuro l’automobile.</a:t>
            </a:r>
          </a:p>
          <a:p>
            <a:pPr marL="72000" indent="-72000">
              <a:buFont typeface="Arial" panose="020B0604020202020204" pitchFamily="34" charset="0"/>
              <a:buChar char="•"/>
            </a:pPr>
            <a:r>
              <a:rPr lang="it-IT" sz="1050" dirty="0">
                <a:latin typeface="+mj-lt"/>
              </a:rPr>
              <a:t>Se ti trovi in un locale seminterrato o al piano terra, sali ai piani superiori.</a:t>
            </a:r>
          </a:p>
          <a:p>
            <a:pPr marL="72000" indent="-72000">
              <a:buFont typeface="Arial" panose="020B0604020202020204" pitchFamily="34" charset="0"/>
              <a:buChar char="•"/>
            </a:pPr>
            <a:r>
              <a:rPr lang="it-IT" sz="1050" dirty="0">
                <a:latin typeface="+mj-lt"/>
              </a:rPr>
              <a:t>Evita l’ascensore: si può bloccare.</a:t>
            </a:r>
          </a:p>
          <a:p>
            <a:pPr marL="72000" indent="-72000">
              <a:buFont typeface="Arial" panose="020B0604020202020204" pitchFamily="34" charset="0"/>
              <a:buChar char="•"/>
            </a:pPr>
            <a:r>
              <a:rPr lang="it-IT" sz="1050" dirty="0">
                <a:latin typeface="+mj-lt"/>
              </a:rPr>
              <a:t>Aiuta gli anziani e le persone con disabilità che si trovano nell’edificio.</a:t>
            </a:r>
          </a:p>
          <a:p>
            <a:pPr marL="72000" indent="-72000">
              <a:buFont typeface="Arial" panose="020B0604020202020204" pitchFamily="34" charset="0"/>
              <a:buChar char="•"/>
            </a:pPr>
            <a:r>
              <a:rPr lang="it-IT" sz="1050" dirty="0">
                <a:latin typeface="+mj-lt"/>
              </a:rPr>
              <a:t>Chiudi il gas e disattiva l’impianto elettrico.</a:t>
            </a:r>
          </a:p>
          <a:p>
            <a:pPr marL="72000" indent="-72000">
              <a:buFont typeface="Arial" panose="020B0604020202020204" pitchFamily="34" charset="0"/>
              <a:buChar char="•"/>
            </a:pPr>
            <a:r>
              <a:rPr lang="it-IT" sz="1050" dirty="0">
                <a:latin typeface="+mj-lt"/>
              </a:rPr>
              <a:t>Non toccare impianti e apparecchi elettrici con mani o piedi bagnati.</a:t>
            </a:r>
          </a:p>
          <a:p>
            <a:pPr marL="72000" indent="-72000">
              <a:buFont typeface="Arial" panose="020B0604020202020204" pitchFamily="34" charset="0"/>
              <a:buChar char="•"/>
            </a:pPr>
            <a:r>
              <a:rPr lang="it-IT" sz="1050" dirty="0">
                <a:latin typeface="+mj-lt"/>
              </a:rPr>
              <a:t>Non bere acqua dal rubinetto: potrebbe essere contaminata.</a:t>
            </a:r>
          </a:p>
          <a:p>
            <a:pPr marL="72000" indent="-72000">
              <a:spcAft>
                <a:spcPts val="300"/>
              </a:spcAft>
              <a:buFont typeface="Arial" panose="020B0604020202020204" pitchFamily="34" charset="0"/>
              <a:buChar char="•"/>
            </a:pPr>
            <a:r>
              <a:rPr lang="it-IT" sz="1050" dirty="0">
                <a:latin typeface="+mj-lt"/>
              </a:rPr>
              <a:t>Limita l’uso del cellulare: tenere libere le linee facilita i soccorsi. Tieniti informato su come evolve la situazione e segui le indicazioni fornite dalle autorità.</a:t>
            </a:r>
          </a:p>
          <a:p>
            <a:r>
              <a:rPr lang="it-IT" sz="1050" b="1" i="1" dirty="0"/>
              <a:t>Se sei all’aperto</a:t>
            </a:r>
          </a:p>
          <a:p>
            <a:pPr marL="72000" indent="-72000">
              <a:buFont typeface="Arial" panose="020B0604020202020204" pitchFamily="34" charset="0"/>
              <a:buChar char="•"/>
            </a:pPr>
            <a:r>
              <a:rPr lang="it-IT" sz="1050" dirty="0">
                <a:latin typeface="+mj-lt"/>
              </a:rPr>
              <a:t>Allontanati dalla zona allagata: per la velocità con cui scorre l’acqua, anche pochi centimetri potrebbero farti cadere.</a:t>
            </a:r>
          </a:p>
          <a:p>
            <a:pPr marL="72000" indent="-72000">
              <a:buFont typeface="Arial" panose="020B0604020202020204" pitchFamily="34" charset="0"/>
              <a:buChar char="•"/>
            </a:pPr>
            <a:r>
              <a:rPr lang="it-IT" sz="1050" dirty="0">
                <a:latin typeface="+mj-lt"/>
              </a:rPr>
              <a:t>Raggiungi rapidamente l’area vicina più elevata, o sali ai piani superiori di un edificio, evitando di dirigerti verso pendii o scarpate artificiali che potrebbero franare.</a:t>
            </a:r>
          </a:p>
          <a:p>
            <a:pPr marL="72000" indent="-72000">
              <a:buFont typeface="Arial" panose="020B0604020202020204" pitchFamily="34" charset="0"/>
              <a:buChar char="•"/>
            </a:pPr>
            <a:r>
              <a:rPr lang="it-IT" sz="1050" dirty="0">
                <a:latin typeface="+mj-lt"/>
              </a:rPr>
              <a:t>Fai attenzione a dove cammini: potrebbero esserci voragini, buche, tombini aperti ecc.</a:t>
            </a:r>
          </a:p>
          <a:p>
            <a:pPr marL="72000" indent="-72000">
              <a:buFont typeface="Arial" panose="020B0604020202020204" pitchFamily="34" charset="0"/>
              <a:buChar char="•"/>
            </a:pPr>
            <a:r>
              <a:rPr lang="it-IT" sz="1050" dirty="0">
                <a:latin typeface="+mj-lt"/>
              </a:rPr>
              <a:t>Evita di utilizzare l’automobile. Anche pochi centimetri d’acqua potrebbero farti perdere il controllo del veicolo o causarne lo spegnimento: rischi di rimanere intrappolato.</a:t>
            </a:r>
          </a:p>
          <a:p>
            <a:pPr marL="72000" indent="-72000">
              <a:buFont typeface="Arial" panose="020B0604020202020204" pitchFamily="34" charset="0"/>
              <a:buChar char="•"/>
            </a:pPr>
            <a:r>
              <a:rPr lang="it-IT" sz="1050" dirty="0">
                <a:latin typeface="+mj-lt"/>
              </a:rPr>
              <a:t>Evita sottopassi, argini, ponti: sostare o transitare in questi luoghi può essere molto pericoloso.</a:t>
            </a:r>
          </a:p>
          <a:p>
            <a:pPr marL="72000" indent="-72000">
              <a:buFont typeface="Arial" panose="020B0604020202020204" pitchFamily="34" charset="0"/>
              <a:buChar char="•"/>
            </a:pPr>
            <a:r>
              <a:rPr lang="it-IT" sz="1050" dirty="0">
                <a:latin typeface="+mj-lt"/>
              </a:rPr>
              <a:t>Limita l’uso del cellulare: tenere libere le linee facilita i soccorsi.</a:t>
            </a:r>
          </a:p>
          <a:p>
            <a:pPr marL="72000" indent="-72000">
              <a:spcAft>
                <a:spcPts val="300"/>
              </a:spcAft>
              <a:buFont typeface="Arial" panose="020B0604020202020204" pitchFamily="34" charset="0"/>
              <a:buChar char="•"/>
            </a:pPr>
            <a:r>
              <a:rPr lang="it-IT" sz="1050" dirty="0">
                <a:latin typeface="+mj-lt"/>
              </a:rPr>
              <a:t>Tieniti informato su come evolve la situazione e segui le indicazioni fornite dalle autorità.</a:t>
            </a:r>
          </a:p>
          <a:p>
            <a:r>
              <a:rPr lang="it-IT" sz="1200" b="1" dirty="0">
                <a:solidFill>
                  <a:srgbClr val="8EB2DF"/>
                </a:solidFill>
              </a:rPr>
              <a:t>DOPO</a:t>
            </a:r>
          </a:p>
          <a:p>
            <a:pPr marL="72000" indent="-72000">
              <a:buFont typeface="Arial" panose="020B0604020202020204" pitchFamily="34" charset="0"/>
              <a:buChar char="•"/>
            </a:pPr>
            <a:r>
              <a:rPr lang="it-IT" sz="1050" dirty="0">
                <a:latin typeface="+mj-lt"/>
              </a:rPr>
              <a:t>Segui le indicazioni delle autorità prima di intraprendere qualsiasi azione, come rientrare in casa, spalare fango, svuotare acqua dalle cantine ecc.</a:t>
            </a:r>
          </a:p>
          <a:p>
            <a:pPr marL="72000" indent="-72000">
              <a:buFont typeface="Arial" panose="020B0604020202020204" pitchFamily="34" charset="0"/>
              <a:buChar char="•"/>
            </a:pPr>
            <a:r>
              <a:rPr lang="it-IT" sz="1050" dirty="0">
                <a:latin typeface="+mj-lt"/>
              </a:rPr>
              <a:t>Non transitare lungo strade allagate: potrebbero esserci voragini, buche, tombini aperti o cavi elettrici tranciati. Inoltre, l’acqua potrebbe essere inquinata da carburanti o altre sostanze.</a:t>
            </a:r>
          </a:p>
          <a:p>
            <a:pPr marL="72000" indent="-72000">
              <a:buFont typeface="Arial" panose="020B0604020202020204" pitchFamily="34" charset="0"/>
              <a:buChar char="•"/>
            </a:pPr>
            <a:r>
              <a:rPr lang="it-IT" sz="1050" dirty="0">
                <a:latin typeface="+mj-lt"/>
              </a:rPr>
              <a:t>Fai attenzione anche alle zone dove l’acqua si è ritirata: il fondo stradale potrebbe essere indebolito e cedere.</a:t>
            </a:r>
          </a:p>
          <a:p>
            <a:pPr marL="72000" indent="-72000">
              <a:buFont typeface="Arial" panose="020B0604020202020204" pitchFamily="34" charset="0"/>
              <a:buChar char="•"/>
            </a:pPr>
            <a:r>
              <a:rPr lang="it-IT" sz="1050" dirty="0">
                <a:latin typeface="+mj-lt"/>
              </a:rPr>
              <a:t>Verifica se puoi riattivare il gas e l’impianto elettrico. Se necessario, chiedi il parere di un tecnico.</a:t>
            </a:r>
          </a:p>
          <a:p>
            <a:pPr marL="72000" indent="-72000">
              <a:buFont typeface="Arial" panose="020B0604020202020204" pitchFamily="34" charset="0"/>
              <a:buChar char="•"/>
            </a:pPr>
            <a:r>
              <a:rPr lang="it-IT" sz="1050" dirty="0">
                <a:latin typeface="+mj-lt"/>
              </a:rPr>
              <a:t>Prima di utilizzare i sistemi di scarico, informati che le reti fognarie, le fosse biologiche e i pozzi non siano danneggiati.</a:t>
            </a:r>
          </a:p>
          <a:p>
            <a:pPr marL="72000" indent="-72000">
              <a:buFont typeface="Arial" panose="020B0604020202020204" pitchFamily="34" charset="0"/>
              <a:buChar char="•"/>
            </a:pPr>
            <a:r>
              <a:rPr lang="it-IT" sz="1050" dirty="0">
                <a:latin typeface="+mj-lt"/>
              </a:rPr>
              <a:t>Tieniti informato sulle criticità previste sul territorio e sulle misure adottate dal tuo Comune.</a:t>
            </a:r>
          </a:p>
          <a:p>
            <a:pPr marL="72000" indent="-72000">
              <a:buFont typeface="Arial" panose="020B0604020202020204" pitchFamily="34" charset="0"/>
              <a:buChar char="•"/>
            </a:pPr>
            <a:r>
              <a:rPr lang="it-IT" sz="1050" dirty="0">
                <a:latin typeface="+mj-lt"/>
              </a:rPr>
              <a:t>Non dormire nei piani seminterrati ed evita di soggiornarvi.</a:t>
            </a:r>
          </a:p>
          <a:p>
            <a:pPr marL="72000" indent="-72000">
              <a:buFont typeface="Arial" panose="020B0604020202020204" pitchFamily="34" charset="0"/>
              <a:buChar char="•"/>
            </a:pPr>
            <a:r>
              <a:rPr lang="it-IT" sz="1050" dirty="0">
                <a:latin typeface="+mj-lt"/>
              </a:rPr>
              <a:t>Prima di bere l’acqua dal rubinetto assicurati che ordinanze o avvisi comunali non lo vietino; non mangiare cibi che siano venuti a contatto con l’acqua dell’alluvione: potrebbero essere contaminati.</a:t>
            </a:r>
          </a:p>
        </p:txBody>
      </p:sp>
      <p:pic>
        <p:nvPicPr>
          <p:cNvPr id="13" name="Immagine 12">
            <a:extLst>
              <a:ext uri="{FF2B5EF4-FFF2-40B4-BE49-F238E27FC236}">
                <a16:creationId xmlns:a16="http://schemas.microsoft.com/office/drawing/2014/main" id="{9FB863D6-0C6A-484E-A12B-ABCC31FED0AD}"/>
              </a:ext>
            </a:extLst>
          </p:cNvPr>
          <p:cNvPicPr>
            <a:picLocks noChangeAspect="1"/>
          </p:cNvPicPr>
          <p:nvPr/>
        </p:nvPicPr>
        <p:blipFill rotWithShape="1">
          <a:blip r:embed="rId3">
            <a:extLst>
              <a:ext uri="{28A0092B-C50C-407E-A947-70E740481C1C}">
                <a14:useLocalDpi xmlns:a14="http://schemas.microsoft.com/office/drawing/2010/main" val="0"/>
              </a:ext>
            </a:extLst>
          </a:blip>
          <a:srcRect r="71755" b="84639"/>
          <a:stretch/>
        </p:blipFill>
        <p:spPr>
          <a:xfrm>
            <a:off x="5853559" y="1787631"/>
            <a:ext cx="741882" cy="418220"/>
          </a:xfrm>
          <a:prstGeom prst="rect">
            <a:avLst/>
          </a:prstGeom>
        </p:spPr>
      </p:pic>
    </p:spTree>
    <p:extLst>
      <p:ext uri="{BB962C8B-B14F-4D97-AF65-F5344CB8AC3E}">
        <p14:creationId xmlns:p14="http://schemas.microsoft.com/office/powerpoint/2010/main" val="4065830429"/>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681</TotalTime>
  <Words>1289</Words>
  <Application>Microsoft Macintosh PowerPoint</Application>
  <PresentationFormat>A4 (21x29,7 cm)</PresentationFormat>
  <Paragraphs>136</Paragraphs>
  <Slides>4</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4</vt:i4>
      </vt:variant>
    </vt:vector>
  </HeadingPairs>
  <TitlesOfParts>
    <vt:vector size="8" baseType="lpstr">
      <vt:lpstr>Arial</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Luca Tanteri</dc:creator>
  <cp:lastModifiedBy>giuliano</cp:lastModifiedBy>
  <cp:revision>68</cp:revision>
  <dcterms:created xsi:type="dcterms:W3CDTF">2019-03-03T20:27:31Z</dcterms:created>
  <dcterms:modified xsi:type="dcterms:W3CDTF">2020-01-13T13:52:22Z</dcterms:modified>
</cp:coreProperties>
</file>