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5"/>
  </p:notesMasterIdLst>
  <p:sldIdLst>
    <p:sldId id="256" r:id="rId3"/>
    <p:sldId id="324" r:id="rId4"/>
    <p:sldId id="325" r:id="rId5"/>
    <p:sldId id="326" r:id="rId6"/>
    <p:sldId id="327" r:id="rId7"/>
    <p:sldId id="328" r:id="rId8"/>
    <p:sldId id="282" r:id="rId9"/>
    <p:sldId id="313" r:id="rId10"/>
    <p:sldId id="309" r:id="rId11"/>
    <p:sldId id="314" r:id="rId12"/>
    <p:sldId id="304" r:id="rId13"/>
    <p:sldId id="305" r:id="rId14"/>
    <p:sldId id="310" r:id="rId15"/>
    <p:sldId id="311" r:id="rId16"/>
    <p:sldId id="301" r:id="rId17"/>
    <p:sldId id="308" r:id="rId18"/>
    <p:sldId id="315" r:id="rId19"/>
    <p:sldId id="312" r:id="rId20"/>
    <p:sldId id="316" r:id="rId21"/>
    <p:sldId id="297" r:id="rId22"/>
    <p:sldId id="323" r:id="rId23"/>
    <p:sldId id="266" r:id="rId24"/>
  </p:sldIdLst>
  <p:sldSz cx="9144000" cy="6858000" type="screen4x3"/>
  <p:notesSz cx="6858000" cy="9144000"/>
  <p:defaultTextStyle>
    <a:defPPr>
      <a:defRPr lang="en-GB"/>
    </a:defPPr>
    <a:lvl1pPr algn="l" defTabSz="449263" rtl="0" fontAlgn="base">
      <a:lnSpc>
        <a:spcPct val="95000"/>
      </a:lnSpc>
      <a:spcBef>
        <a:spcPct val="0"/>
      </a:spcBef>
      <a:spcAft>
        <a:spcPct val="0"/>
      </a:spcAft>
      <a:buClr>
        <a:srgbClr val="FFFFFF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1pPr>
    <a:lvl2pPr marL="457200" algn="l" defTabSz="449263" rtl="0" fontAlgn="base">
      <a:lnSpc>
        <a:spcPct val="95000"/>
      </a:lnSpc>
      <a:spcBef>
        <a:spcPct val="0"/>
      </a:spcBef>
      <a:spcAft>
        <a:spcPct val="0"/>
      </a:spcAft>
      <a:buClr>
        <a:srgbClr val="FFFFFF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2pPr>
    <a:lvl3pPr marL="914400" algn="l" defTabSz="449263" rtl="0" fontAlgn="base">
      <a:lnSpc>
        <a:spcPct val="95000"/>
      </a:lnSpc>
      <a:spcBef>
        <a:spcPct val="0"/>
      </a:spcBef>
      <a:spcAft>
        <a:spcPct val="0"/>
      </a:spcAft>
      <a:buClr>
        <a:srgbClr val="FFFFFF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3pPr>
    <a:lvl4pPr marL="1371600" algn="l" defTabSz="449263" rtl="0" fontAlgn="base">
      <a:lnSpc>
        <a:spcPct val="95000"/>
      </a:lnSpc>
      <a:spcBef>
        <a:spcPct val="0"/>
      </a:spcBef>
      <a:spcAft>
        <a:spcPct val="0"/>
      </a:spcAft>
      <a:buClr>
        <a:srgbClr val="FFFFFF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4pPr>
    <a:lvl5pPr marL="1828800" algn="l" defTabSz="449263" rtl="0" fontAlgn="base">
      <a:lnSpc>
        <a:spcPct val="95000"/>
      </a:lnSpc>
      <a:spcBef>
        <a:spcPct val="0"/>
      </a:spcBef>
      <a:spcAft>
        <a:spcPct val="0"/>
      </a:spcAft>
      <a:buClr>
        <a:srgbClr val="FFFFFF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1" d="100"/>
          <a:sy n="61" d="100"/>
        </p:scale>
        <p:origin x="780" y="5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3"/>
                </a:solidFill>
              </a:defRPr>
            </a:pPr>
            <a:r>
              <a:rPr lang="it-IT" sz="2400" dirty="0">
                <a:solidFill>
                  <a:schemeClr val="accent3"/>
                </a:solidFill>
              </a:rPr>
              <a:t>Dosi giornaliere/1000</a:t>
            </a:r>
            <a:r>
              <a:rPr lang="it-IT" sz="2400" baseline="0" dirty="0">
                <a:solidFill>
                  <a:schemeClr val="accent3"/>
                </a:solidFill>
              </a:rPr>
              <a:t> abitanti</a:t>
            </a:r>
            <a:endParaRPr lang="it-IT" sz="2400" dirty="0">
              <a:solidFill>
                <a:schemeClr val="accent3"/>
              </a:solidFill>
            </a:endParaRPr>
          </a:p>
        </c:rich>
      </c:tx>
      <c:overlay val="0"/>
      <c:spPr>
        <a:noFill/>
        <a:ln w="25397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solidFill>
          <a:schemeClr val="tx1"/>
        </a:solidFill>
      </c:spPr>
    </c:sideWall>
    <c:backWall>
      <c:thickness val="0"/>
      <c:spPr>
        <a:solidFill>
          <a:schemeClr val="tx1"/>
        </a:solidFill>
      </c:spPr>
    </c:backWall>
    <c:plotArea>
      <c:layout>
        <c:manualLayout>
          <c:layoutTarget val="inner"/>
          <c:xMode val="edge"/>
          <c:yMode val="edge"/>
          <c:x val="6.3795853269537489E-2"/>
          <c:y val="0.13176470588235298"/>
          <c:w val="0.74162679425837341"/>
          <c:h val="0.7600000000000001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Cannabis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 w="25397">
                <a:noFill/>
              </a:ln>
            </c:spPr>
            <c:txPr>
              <a:bodyPr/>
              <a:lstStyle/>
              <a:p>
                <a:pPr>
                  <a:defRPr sz="1400">
                    <a:solidFill>
                      <a:schemeClr val="accent3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Foglio1!$A$2:$A$5</c:f>
              <c:strCache>
                <c:ptCount val="4"/>
                <c:pt idx="0">
                  <c:v>Londra</c:v>
                </c:pt>
                <c:pt idx="1">
                  <c:v>Milano</c:v>
                </c:pt>
                <c:pt idx="2">
                  <c:v>Como</c:v>
                </c:pt>
                <c:pt idx="3">
                  <c:v>Lugano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61</c:v>
                </c:pt>
                <c:pt idx="1">
                  <c:v>24</c:v>
                </c:pt>
                <c:pt idx="2">
                  <c:v>38</c:v>
                </c:pt>
                <c:pt idx="3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35-4377-8B85-F60D445887F5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Cocaina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64679354626585E-2"/>
                  <c:y val="-5.0255195984134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35-4377-8B85-F60D445887F5}"/>
                </c:ext>
              </c:extLst>
            </c:dLbl>
            <c:dLbl>
              <c:idx val="1"/>
              <c:layout>
                <c:manualLayout>
                  <c:x val="8.5174348370127204E-3"/>
                  <c:y val="-2.8268547741075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35-4377-8B85-F60D445887F5}"/>
                </c:ext>
              </c:extLst>
            </c:dLbl>
            <c:dLbl>
              <c:idx val="2"/>
              <c:layout>
                <c:manualLayout>
                  <c:x val="1.9164228383278532E-2"/>
                  <c:y val="-6.595994472917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35-4377-8B85-F60D445887F5}"/>
                </c:ext>
              </c:extLst>
            </c:dLbl>
            <c:dLbl>
              <c:idx val="3"/>
              <c:layout>
                <c:manualLayout>
                  <c:x val="2.7681663220291211E-2"/>
                  <c:y val="-7.5382793976202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35-4377-8B85-F60D445887F5}"/>
                </c:ext>
              </c:extLst>
            </c:dLbl>
            <c:spPr>
              <a:noFill/>
              <a:ln w="25397">
                <a:noFill/>
              </a:ln>
            </c:spPr>
            <c:txPr>
              <a:bodyPr/>
              <a:lstStyle/>
              <a:p>
                <a:pPr>
                  <a:defRPr sz="2000">
                    <a:solidFill>
                      <a:schemeClr val="accent3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Foglio1!$A$2:$A$5</c:f>
              <c:strCache>
                <c:ptCount val="4"/>
                <c:pt idx="0">
                  <c:v>Londra</c:v>
                </c:pt>
                <c:pt idx="1">
                  <c:v>Milano</c:v>
                </c:pt>
                <c:pt idx="2">
                  <c:v>Como</c:v>
                </c:pt>
                <c:pt idx="3">
                  <c:v>Lugano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6.9</c:v>
                </c:pt>
                <c:pt idx="1">
                  <c:v>9.1</c:v>
                </c:pt>
                <c:pt idx="2">
                  <c:v>6.9</c:v>
                </c:pt>
                <c:pt idx="3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35-4377-8B85-F60D445887F5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Eroina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 w="25397">
                <a:noFill/>
              </a:ln>
            </c:spPr>
            <c:txPr>
              <a:bodyPr/>
              <a:lstStyle/>
              <a:p>
                <a:pPr>
                  <a:defRPr sz="1800" b="1">
                    <a:solidFill>
                      <a:schemeClr val="accent3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Foglio1!$A$2:$A$5</c:f>
              <c:strCache>
                <c:ptCount val="4"/>
                <c:pt idx="0">
                  <c:v>Londra</c:v>
                </c:pt>
                <c:pt idx="1">
                  <c:v>Milano</c:v>
                </c:pt>
                <c:pt idx="2">
                  <c:v>Como</c:v>
                </c:pt>
                <c:pt idx="3">
                  <c:v>Lugano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7</c:v>
                </c:pt>
                <c:pt idx="1">
                  <c:v>2.2999999999999998</c:v>
                </c:pt>
                <c:pt idx="2">
                  <c:v>5.3</c:v>
                </c:pt>
                <c:pt idx="3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435-4377-8B85-F60D445887F5}"/>
            </c:ext>
          </c:extLst>
        </c:ser>
        <c:ser>
          <c:idx val="3"/>
          <c:order val="3"/>
          <c:tx>
            <c:strRef>
              <c:f>Foglio1!$E$1</c:f>
              <c:strCache>
                <c:ptCount val="1"/>
                <c:pt idx="0">
                  <c:v>Amfetamine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 w="25397">
                <a:noFill/>
              </a:ln>
            </c:spPr>
            <c:txPr>
              <a:bodyPr/>
              <a:lstStyle/>
              <a:p>
                <a:pPr>
                  <a:defRPr sz="1400">
                    <a:solidFill>
                      <a:schemeClr val="accent3"/>
                    </a:solidFill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Foglio1!$A$2:$A$5</c:f>
              <c:strCache>
                <c:ptCount val="4"/>
                <c:pt idx="0">
                  <c:v>Londra</c:v>
                </c:pt>
                <c:pt idx="1">
                  <c:v>Milano</c:v>
                </c:pt>
                <c:pt idx="2">
                  <c:v>Como</c:v>
                </c:pt>
                <c:pt idx="3">
                  <c:v>Lugano</c:v>
                </c:pt>
              </c:strCache>
            </c:strRef>
          </c:cat>
          <c:val>
            <c:numRef>
              <c:f>Foglio1!$E$2:$E$5</c:f>
              <c:numCache>
                <c:formatCode>General</c:formatCode>
                <c:ptCount val="4"/>
                <c:pt idx="0">
                  <c:v>2.9</c:v>
                </c:pt>
                <c:pt idx="1">
                  <c:v>0.4</c:v>
                </c:pt>
                <c:pt idx="2">
                  <c:v>0.8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435-4377-8B85-F60D44588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4"/>
        <c:gapDepth val="286"/>
        <c:shape val="box"/>
        <c:axId val="306239928"/>
        <c:axId val="306240320"/>
        <c:axId val="0"/>
      </c:bar3DChart>
      <c:catAx>
        <c:axId val="306239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/>
                </a:solidFill>
              </a:defRPr>
            </a:pPr>
            <a:endParaRPr lang="it-IT"/>
          </a:p>
        </c:txPr>
        <c:crossAx val="306240320"/>
        <c:crosses val="autoZero"/>
        <c:auto val="1"/>
        <c:lblAlgn val="ctr"/>
        <c:lblOffset val="100"/>
        <c:noMultiLvlLbl val="0"/>
      </c:catAx>
      <c:valAx>
        <c:axId val="3062403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06239928"/>
        <c:crosses val="autoZero"/>
        <c:crossBetween val="between"/>
      </c:valAx>
      <c:spPr>
        <a:noFill/>
        <a:ln w="25397">
          <a:noFill/>
        </a:ln>
      </c:spPr>
    </c:plotArea>
    <c:legend>
      <c:legendPos val="r"/>
      <c:layout>
        <c:manualLayout>
          <c:xMode val="edge"/>
          <c:yMode val="edge"/>
          <c:x val="0.76555023923444987"/>
          <c:y val="0.40235294117647064"/>
          <c:w val="0.23444976076555024"/>
          <c:h val="0.34117647058823536"/>
        </c:manualLayout>
      </c:layout>
      <c:overlay val="0"/>
      <c:txPr>
        <a:bodyPr/>
        <a:lstStyle/>
        <a:p>
          <a:pPr>
            <a:defRPr>
              <a:solidFill>
                <a:schemeClr val="accent3"/>
              </a:solidFill>
            </a:defRPr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70213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Clr>
                <a:srgbClr val="000000"/>
              </a:buClr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cs typeface="Lucida Sans Unicode" pitchFamily="34" charset="0"/>
              </a:defRPr>
            </a:lvl1pPr>
          </a:lstStyle>
          <a:p>
            <a:pPr>
              <a:defRPr/>
            </a:pPr>
            <a:fld id="{ADED7E93-8E22-4562-92F4-5E9607C8B85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980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FFC4BB8-88CE-4BD3-968E-662A5DA60D50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09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DED7E93-8E22-4562-92F4-5E9607C8B85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676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ADED7E93-8E22-4562-92F4-5E9607C8B85D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02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E11B79C-73F4-4537-926B-C5EBB9E9FDBB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665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656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6388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597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6F97D-C446-49A9-AE61-FC225AC63DF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D74C8-5C56-47C8-B3B3-75EAA4DC9E96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05833-CA9C-47D6-9601-18F2D359AC8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54C52-6EF8-4C82-B11B-106868BFBB6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CFEA2-A96F-4545-8551-3BD4EC79294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E9B56-7F49-4738-89BB-B4C835B18791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D3E49-1477-465F-B0F5-5D7A54953B51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93A22-43B7-4781-BE1B-7E13BAA48F3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9A235-D4EE-4BDA-B119-8D55732FA47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E9E02-EAEA-4181-B0AC-FD81F9437F9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6E3EC-D241-496F-A260-4201CBA8AA7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657D4-D015-4C4D-A459-B4D1C7D24FB3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3D5EC-4EDD-4382-B323-78CCFE3609A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4E200-C484-42D6-A1E5-F3F92107F4D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604963"/>
            <a:ext cx="2055813" cy="45243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9800" cy="45243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8A91B-3E2E-4E12-9422-1FC26824B039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736725"/>
            <a:ext cx="7770813" cy="192087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6840F-E75F-4BB1-AAAC-4B7494FD016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A20DC-CD3A-4BE7-9576-6BB9F98D390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DC89D-F133-4D33-83EE-062CCB33F71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ED12C-B6E0-4251-B9CB-C344B94F1C37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D6967-6CF3-4871-878D-ACB4603EBACA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2ED96-FBFC-45B2-A226-3337890E793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F8D62-EDF0-4132-ADB4-A0DC8685460C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FDC00-B99A-4AFB-8255-9D4E5C70E341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9988"/>
            <a:ext cx="2132013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EB71AD4E-1B7E-4948-A57A-8CE75DBE3CF9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grpSp>
        <p:nvGrpSpPr>
          <p:cNvPr id="6148" name="Group 3"/>
          <p:cNvGrpSpPr>
            <a:grpSpLocks/>
          </p:cNvGrpSpPr>
          <p:nvPr/>
        </p:nvGrpSpPr>
        <p:grpSpPr bwMode="auto">
          <a:xfrm>
            <a:off x="0" y="0"/>
            <a:ext cx="9139238" cy="6848475"/>
            <a:chOff x="0" y="0"/>
            <a:chExt cx="5757" cy="4314"/>
          </a:xfrm>
        </p:grpSpPr>
        <p:grpSp>
          <p:nvGrpSpPr>
            <p:cNvPr id="6152" name="Group 4"/>
            <p:cNvGrpSpPr>
              <a:grpSpLocks/>
            </p:cNvGrpSpPr>
            <p:nvPr/>
          </p:nvGrpSpPr>
          <p:grpSpPr bwMode="auto"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1029" name="Freeform 5"/>
              <p:cNvSpPr>
                <a:spLocks noChangeArrowheads="1"/>
              </p:cNvSpPr>
              <p:nvPr/>
            </p:nvSpPr>
            <p:spPr bwMode="auto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0" name="Freeform 6"/>
              <p:cNvSpPr>
                <a:spLocks noChangeArrowheads="1"/>
              </p:cNvSpPr>
              <p:nvPr/>
            </p:nvSpPr>
            <p:spPr bwMode="auto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1" name="Freeform 7"/>
              <p:cNvSpPr>
                <a:spLocks noChangeArrowheads="1"/>
              </p:cNvSpPr>
              <p:nvPr/>
            </p:nvSpPr>
            <p:spPr bwMode="auto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2" name="Freeform 8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33" name="Freeform 9"/>
              <p:cNvSpPr>
                <a:spLocks noChangeArrowheads="1"/>
              </p:cNvSpPr>
              <p:nvPr/>
            </p:nvSpPr>
            <p:spPr bwMode="auto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C85"/>
                  </a:gs>
                </a:gsLst>
                <a:lin ang="135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1034" name="Freeform 10"/>
            <p:cNvSpPr>
              <a:spLocks noChangeArrowheads="1"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2B81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35" name="Freeform 11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Cliccate per modificare il formato del testo del titolo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8400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Cliccate per modificare il formato del testo della struttura</a:t>
            </a:r>
          </a:p>
          <a:p>
            <a:pPr lvl="1"/>
            <a:r>
              <a:rPr lang="en-GB"/>
              <a:t>Secondo livello struttura</a:t>
            </a:r>
          </a:p>
          <a:p>
            <a:pPr lvl="2"/>
            <a:r>
              <a:rPr lang="en-GB"/>
              <a:t>Terzo livello struttura</a:t>
            </a:r>
          </a:p>
          <a:p>
            <a:pPr lvl="3"/>
            <a:r>
              <a:rPr lang="en-GB"/>
              <a:t>Quarto livello struttura</a:t>
            </a:r>
          </a:p>
          <a:p>
            <a:pPr lvl="4"/>
            <a:r>
              <a:rPr lang="en-GB"/>
              <a:t>Quinto livello struttura</a:t>
            </a:r>
          </a:p>
          <a:p>
            <a:pPr lvl="4"/>
            <a:r>
              <a:rPr lang="en-GB"/>
              <a:t>Sesto livello struttura</a:t>
            </a:r>
          </a:p>
          <a:p>
            <a:pPr lvl="4"/>
            <a:r>
              <a:rPr lang="en-GB"/>
              <a:t>Settimo livello struttura</a:t>
            </a:r>
          </a:p>
          <a:p>
            <a:pPr lvl="4"/>
            <a:r>
              <a:rPr lang="en-GB"/>
              <a:t>Ottavo livello struttura</a:t>
            </a:r>
          </a:p>
          <a:p>
            <a:pPr lvl="4"/>
            <a:r>
              <a:rPr lang="en-GB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2pPr>
      <a:lvl3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3pPr>
      <a:lvl4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4pPr>
      <a:lvl5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9pPr>
    </p:titleStyle>
    <p:bodyStyle>
      <a:lvl1pPr marL="341313" indent="-341313" algn="l" defTabSz="449263" rtl="0" eaLnBrk="0" fontAlgn="base" hangingPunct="0">
        <a:lnSpc>
          <a:spcPct val="97000"/>
        </a:lnSpc>
        <a:spcBef>
          <a:spcPts val="800"/>
        </a:spcBef>
        <a:spcAft>
          <a:spcPct val="0"/>
        </a:spcAft>
        <a:buClr>
          <a:srgbClr val="FFCC00"/>
        </a:buClr>
        <a:buSzPct val="70000"/>
        <a:buFont typeface="Wingdings" pitchFamily="2" charset="2"/>
        <a:buChar char="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7000"/>
        </a:lnSpc>
        <a:spcBef>
          <a:spcPts val="7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7000"/>
        </a:lnSpc>
        <a:spcBef>
          <a:spcPts val="600"/>
        </a:spcBef>
        <a:spcAft>
          <a:spcPct val="0"/>
        </a:spcAft>
        <a:buClr>
          <a:srgbClr val="E5E5FF"/>
        </a:buClr>
        <a:buSzPct val="70000"/>
        <a:buFont typeface="Wingdings" pitchFamily="2" charset="2"/>
        <a:buChar char="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"/>
          <p:cNvGrpSpPr>
            <a:grpSpLocks/>
          </p:cNvGrpSpPr>
          <p:nvPr/>
        </p:nvGrpSpPr>
        <p:grpSpPr bwMode="auto">
          <a:xfrm>
            <a:off x="0" y="0"/>
            <a:ext cx="9139238" cy="6848475"/>
            <a:chOff x="0" y="0"/>
            <a:chExt cx="5757" cy="4314"/>
          </a:xfrm>
        </p:grpSpPr>
        <p:grpSp>
          <p:nvGrpSpPr>
            <p:cNvPr id="7176" name="Group 2"/>
            <p:cNvGrpSpPr>
              <a:grpSpLocks/>
            </p:cNvGrpSpPr>
            <p:nvPr/>
          </p:nvGrpSpPr>
          <p:grpSpPr bwMode="auto">
            <a:xfrm>
              <a:off x="1728" y="2230"/>
              <a:ext cx="4026" cy="2084"/>
              <a:chOff x="1728" y="2230"/>
              <a:chExt cx="4026" cy="2084"/>
            </a:xfrm>
          </p:grpSpPr>
          <p:sp>
            <p:nvSpPr>
              <p:cNvPr id="2051" name="Freeform 3"/>
              <p:cNvSpPr>
                <a:spLocks noChangeArrowheads="1"/>
              </p:cNvSpPr>
              <p:nvPr/>
            </p:nvSpPr>
            <p:spPr bwMode="auto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052" name="Freeform 4"/>
              <p:cNvSpPr>
                <a:spLocks noChangeArrowheads="1"/>
              </p:cNvSpPr>
              <p:nvPr/>
            </p:nvSpPr>
            <p:spPr bwMode="auto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053" name="Freeform 5"/>
              <p:cNvSpPr>
                <a:spLocks noChangeArrowheads="1"/>
              </p:cNvSpPr>
              <p:nvPr/>
            </p:nvSpPr>
            <p:spPr bwMode="auto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054" name="Freeform 6"/>
              <p:cNvSpPr>
                <a:spLocks noChangeArrowheads="1"/>
              </p:cNvSpPr>
              <p:nvPr/>
            </p:nvSpPr>
            <p:spPr bwMode="auto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055" name="Freeform 7"/>
              <p:cNvSpPr>
                <a:spLocks noChangeArrowheads="1"/>
              </p:cNvSpPr>
              <p:nvPr/>
            </p:nvSpPr>
            <p:spPr bwMode="auto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C85"/>
                  </a:gs>
                </a:gsLst>
                <a:lin ang="135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2056" name="Freeform 8"/>
            <p:cNvSpPr>
              <a:spLocks noChangeArrowheads="1"/>
            </p:cNvSpPr>
            <p:nvPr/>
          </p:nvSpPr>
          <p:spPr bwMode="auto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2B81"/>
                </a:gs>
              </a:gsLst>
              <a:lin ang="135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57" name="Freeform 9"/>
            <p:cNvSpPr>
              <a:spLocks noChangeArrowheads="1"/>
            </p:cNvSpPr>
            <p:nvPr/>
          </p:nvSpPr>
          <p:spPr bwMode="auto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36725"/>
            <a:ext cx="7770813" cy="1920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Cliccate per modificare il formato del testo del titolo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8400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Arial" pitchFamily="34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9988"/>
            <a:ext cx="2894013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buFont typeface="Arial" pitchFamily="34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53163"/>
            <a:ext cx="2132013" cy="47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Arial" pitchFamily="34" charset="0"/>
              <a:buNone/>
              <a:tabLst>
                <a:tab pos="723900" algn="l"/>
                <a:tab pos="1447800" algn="l"/>
              </a:tabLst>
              <a:defRPr sz="120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04ED1679-F6CB-4033-9677-FAE6FE2C1FB7}" type="slidenum">
              <a:rPr lang="en-GB"/>
              <a:pPr>
                <a:defRPr/>
              </a:pPr>
              <a:t>‹N›</a:t>
            </a:fld>
            <a:endParaRPr lang="en-GB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Cliccate per modificare il formato del testo della struttura</a:t>
            </a:r>
          </a:p>
          <a:p>
            <a:pPr lvl="1"/>
            <a:r>
              <a:rPr lang="en-GB"/>
              <a:t>Secondo livello struttura</a:t>
            </a:r>
          </a:p>
          <a:p>
            <a:pPr lvl="2"/>
            <a:r>
              <a:rPr lang="en-GB"/>
              <a:t>Terzo livello struttura</a:t>
            </a:r>
          </a:p>
          <a:p>
            <a:pPr lvl="3"/>
            <a:r>
              <a:rPr lang="en-GB"/>
              <a:t>Quarto livello struttura</a:t>
            </a:r>
          </a:p>
          <a:p>
            <a:pPr lvl="4"/>
            <a:r>
              <a:rPr lang="en-GB"/>
              <a:t>Quinto livello struttura</a:t>
            </a:r>
          </a:p>
          <a:p>
            <a:pPr lvl="4"/>
            <a:r>
              <a:rPr lang="en-GB"/>
              <a:t>Sesto livello struttura</a:t>
            </a:r>
          </a:p>
          <a:p>
            <a:pPr lvl="4"/>
            <a:r>
              <a:rPr lang="en-GB"/>
              <a:t>Settimo livello struttura</a:t>
            </a:r>
          </a:p>
          <a:p>
            <a:pPr lvl="4"/>
            <a:r>
              <a:rPr lang="en-GB"/>
              <a:t>Ottavo livello struttura</a:t>
            </a:r>
          </a:p>
          <a:p>
            <a:pPr lvl="4"/>
            <a:r>
              <a:rPr lang="en-GB"/>
              <a:t>Nono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2pPr>
      <a:lvl3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3pPr>
      <a:lvl4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4pPr>
      <a:lvl5pPr algn="ctr" defTabSz="449263" rtl="0" eaLnBrk="0" fontAlgn="base" hangingPunct="0">
        <a:lnSpc>
          <a:spcPct val="97000"/>
        </a:lnSpc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 b="1">
          <a:solidFill>
            <a:srgbClr val="E5E5FF"/>
          </a:solidFill>
          <a:latin typeface="Garamond" pitchFamily="18" charset="0"/>
          <a:ea typeface="MS Gothic" pitchFamily="49" charset="-128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E5E5FF"/>
        </a:buClr>
        <a:buSzPct val="100000"/>
        <a:buFont typeface="Garamond" pitchFamily="18" charset="0"/>
        <a:defRPr sz="4400">
          <a:solidFill>
            <a:srgbClr val="000000"/>
          </a:solidFill>
          <a:latin typeface="Times New Roman" pitchFamily="18" charset="0"/>
          <a:ea typeface="MS Gothic" pitchFamily="49" charset="-128"/>
        </a:defRPr>
      </a:lvl9pPr>
    </p:titleStyle>
    <p:bodyStyle>
      <a:lvl1pPr marL="341313" indent="-341313" algn="l" defTabSz="449263" rtl="0" eaLnBrk="0" fontAlgn="base" hangingPunct="0">
        <a:lnSpc>
          <a:spcPct val="97000"/>
        </a:lnSpc>
        <a:spcBef>
          <a:spcPts val="800"/>
        </a:spcBef>
        <a:spcAft>
          <a:spcPct val="0"/>
        </a:spcAft>
        <a:buClr>
          <a:srgbClr val="FFCC00"/>
        </a:buClr>
        <a:buSzPct val="70000"/>
        <a:buFont typeface="Wingdings" pitchFamily="2" charset="2"/>
        <a:buChar char=""/>
        <a:defRPr sz="32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7000"/>
        </a:lnSpc>
        <a:spcBef>
          <a:spcPts val="7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7000"/>
        </a:lnSpc>
        <a:spcBef>
          <a:spcPts val="600"/>
        </a:spcBef>
        <a:spcAft>
          <a:spcPct val="0"/>
        </a:spcAft>
        <a:buClr>
          <a:srgbClr val="E5E5FF"/>
        </a:buClr>
        <a:buSzPct val="70000"/>
        <a:buFont typeface="Wingdings" pitchFamily="2" charset="2"/>
        <a:buChar char="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defTabSz="449263" rtl="0" fontAlgn="base">
        <a:lnSpc>
          <a:spcPct val="97000"/>
        </a:lnSpc>
        <a:spcBef>
          <a:spcPts val="500"/>
        </a:spcBef>
        <a:spcAft>
          <a:spcPct val="0"/>
        </a:spcAft>
        <a:buClr>
          <a:srgbClr val="A886E0"/>
        </a:buClr>
        <a:buSzPct val="70000"/>
        <a:buFont typeface="Wingdings" pitchFamily="2" charset="2"/>
        <a:buChar char="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636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00162"/>
            <a:ext cx="9144000" cy="3318858"/>
          </a:xfrm>
        </p:spPr>
        <p:txBody>
          <a:bodyPr wrap="square">
            <a:spAutoFit/>
          </a:bodyPr>
          <a:lstStyle/>
          <a:p>
            <a:pPr algn="l" eaLnBrk="1" hangingPunct="1">
              <a:buClr>
                <a:srgbClr val="FFFFFF"/>
              </a:buClr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Interventi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di </a:t>
            </a: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comunità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e di </a:t>
            </a: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riduzione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del </a:t>
            </a: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rischi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e  </a:t>
            </a: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consumi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  </a:t>
            </a:r>
            <a:r>
              <a:rPr lang="en-GB" sz="3600" b="0" dirty="0" err="1">
                <a:solidFill>
                  <a:srgbClr val="FFFF00"/>
                </a:solidFill>
                <a:latin typeface="Arial" pitchFamily="34" charset="0"/>
              </a:rPr>
              <a:t>giovanili</a:t>
            </a:r>
            <a:r>
              <a:rPr lang="en-GB" sz="3600" b="0" dirty="0">
                <a:solidFill>
                  <a:srgbClr val="FFFF00"/>
                </a:solidFill>
                <a:latin typeface="Arial" pitchFamily="34" charset="0"/>
              </a:rPr>
              <a:t> </a:t>
            </a:r>
            <a:br>
              <a:rPr lang="en-GB" sz="3600" b="0" dirty="0">
                <a:solidFill>
                  <a:srgbClr val="FFFF00"/>
                </a:solidFill>
                <a:latin typeface="Arial" pitchFamily="34" charset="0"/>
              </a:rPr>
            </a:br>
            <a:br>
              <a:rPr lang="en-GB" sz="3200" b="0" dirty="0">
                <a:solidFill>
                  <a:srgbClr val="FFFFFF"/>
                </a:solidFill>
                <a:latin typeface="Arial" pitchFamily="34" charset="0"/>
              </a:rPr>
            </a:br>
            <a:r>
              <a:rPr lang="en-GB" sz="3200" b="0" u="sng" dirty="0">
                <a:solidFill>
                  <a:srgbClr val="FFFFFF"/>
                </a:solidFill>
                <a:latin typeface="Arial" pitchFamily="34" charset="0"/>
              </a:rPr>
              <a:t>De Facci Riccardo   - </a:t>
            </a:r>
            <a:r>
              <a:rPr lang="en-GB" sz="2800" b="0" dirty="0">
                <a:solidFill>
                  <a:srgbClr val="FFFFFF"/>
                </a:solidFill>
                <a:latin typeface="Arial" pitchFamily="34" charset="0"/>
              </a:rPr>
              <a:t>CNCA . Coop Lotta contro </a:t>
            </a:r>
            <a:r>
              <a:rPr lang="en-GB" sz="2800" b="0" dirty="0" err="1">
                <a:solidFill>
                  <a:srgbClr val="FFFFFF"/>
                </a:solidFill>
                <a:latin typeface="Arial" pitchFamily="34" charset="0"/>
              </a:rPr>
              <a:t>l’Emarginazione</a:t>
            </a:r>
            <a:r>
              <a:rPr lang="en-GB" sz="2800" b="0" dirty="0">
                <a:solidFill>
                  <a:srgbClr val="FFFFFF"/>
                </a:solidFill>
                <a:latin typeface="Arial" pitchFamily="34" charset="0"/>
              </a:rPr>
              <a:t>          </a:t>
            </a:r>
            <a:r>
              <a:rPr lang="en-GB" sz="2800" b="0" dirty="0" err="1">
                <a:solidFill>
                  <a:srgbClr val="FFFFFF"/>
                </a:solidFill>
                <a:latin typeface="Arial" pitchFamily="34" charset="0"/>
              </a:rPr>
              <a:t>Esperto</a:t>
            </a:r>
            <a:r>
              <a:rPr lang="en-GB" sz="2800" b="0" dirty="0">
                <a:solidFill>
                  <a:srgbClr val="FFFFFF"/>
                </a:solidFill>
                <a:latin typeface="Arial" pitchFamily="34" charset="0"/>
              </a:rPr>
              <a:t> di </a:t>
            </a:r>
            <a:r>
              <a:rPr lang="en-GB" sz="2800" b="0" dirty="0" err="1">
                <a:solidFill>
                  <a:srgbClr val="FFFFFF"/>
                </a:solidFill>
                <a:latin typeface="Arial" pitchFamily="34" charset="0"/>
              </a:rPr>
              <a:t>progettazione</a:t>
            </a:r>
            <a:r>
              <a:rPr lang="en-GB" sz="2800" b="0" dirty="0">
                <a:solidFill>
                  <a:srgbClr val="FFFFFF"/>
                </a:solidFill>
                <a:latin typeface="Arial" pitchFamily="34" charset="0"/>
              </a:rPr>
              <a:t>   </a:t>
            </a:r>
            <a:br>
              <a:rPr lang="en-GB" sz="3200" b="0" dirty="0">
                <a:solidFill>
                  <a:srgbClr val="FFFFFF"/>
                </a:solidFill>
                <a:latin typeface="Arial" pitchFamily="34" charset="0"/>
              </a:rPr>
            </a:br>
            <a:br>
              <a:rPr lang="en-GB" sz="3200" b="0" dirty="0">
                <a:solidFill>
                  <a:srgbClr val="FFFFFF"/>
                </a:solidFill>
                <a:latin typeface="Arial" pitchFamily="34" charset="0"/>
              </a:rPr>
            </a:br>
            <a:endParaRPr lang="en-GB" sz="2000" b="0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/>
          </p:cNvSpPr>
          <p:nvPr/>
        </p:nvSpPr>
        <p:spPr bwMode="auto">
          <a:xfrm>
            <a:off x="354112" y="651148"/>
            <a:ext cx="856895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3200" b="1" dirty="0">
                <a:solidFill>
                  <a:schemeClr val="accent3"/>
                </a:solidFill>
                <a:latin typeface="Garamond" pitchFamily="18" charset="0"/>
              </a:rPr>
              <a:t>Consumo di sostanze in quattro città simboliche </a:t>
            </a:r>
          </a:p>
        </p:txBody>
      </p:sp>
      <p:graphicFrame>
        <p:nvGraphicFramePr>
          <p:cNvPr id="4" name="Segnaposto contenuto 3"/>
          <p:cNvGraphicFramePr>
            <a:graphicFrameLocks/>
          </p:cNvGraphicFramePr>
          <p:nvPr/>
        </p:nvGraphicFramePr>
        <p:xfrm>
          <a:off x="1619672" y="2060848"/>
          <a:ext cx="5964237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79463" y="63500"/>
            <a:ext cx="7583487" cy="12827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en-US" sz="4400" b="1" kern="0" dirty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Youth drinking – 2020 </a:t>
            </a:r>
            <a:r>
              <a:rPr lang="en-US" sz="4400" b="1" kern="0" dirty="0" err="1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espad</a:t>
            </a:r>
            <a:endParaRPr lang="en-US" sz="4400" b="1" kern="0" dirty="0">
              <a:solidFill>
                <a:srgbClr val="E5E5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en-US" sz="4400" b="1" kern="0" dirty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 </a:t>
            </a:r>
            <a:r>
              <a:rPr lang="en-US" sz="4400" b="1" kern="0" dirty="0" err="1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l’alcool</a:t>
            </a:r>
            <a:r>
              <a:rPr lang="en-US" sz="4400" b="1" kern="0" dirty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?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692275" y="1700213"/>
            <a:ext cx="5546725" cy="4425950"/>
          </a:xfrm>
          <a:prstGeom prst="rect">
            <a:avLst/>
          </a:prstGeom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u="sng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% 15-16-year-olds drunk in past month</a:t>
            </a:r>
            <a:endParaRPr lang="en-US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Denmark	      49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UK		            33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Ireland		26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Finland		21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France		      18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Italy		      15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Greece		      18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Calisto MT" pitchFamily="18" charset="0"/>
              <a:buNone/>
              <a:defRPr/>
            </a:pPr>
            <a:r>
              <a:rPr lang="en-US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Portugal	      11</a:t>
            </a:r>
          </a:p>
          <a:p>
            <a:pPr marL="341313" indent="-341313">
              <a:lnSpc>
                <a:spcPct val="80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endParaRPr lang="en-US" sz="19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it-IT" sz="4400" b="1" kern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Il Binge Drinking ECAS</a:t>
            </a:r>
            <a:br>
              <a:rPr lang="it-IT" sz="4400" b="1" kern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3000" b="1" kern="0">
                <a:solidFill>
                  <a:srgbClr val="E5E5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% del bere: bere “binge”</a:t>
            </a:r>
            <a:endParaRPr lang="it-IT" sz="4400" b="1" kern="0">
              <a:solidFill>
                <a:srgbClr val="E5E5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marL="341313" indent="-341313"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32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Paese</a:t>
            </a:r>
            <a:r>
              <a:rPr 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                        </a:t>
            </a:r>
            <a:r>
              <a:rPr lang="it-IT" sz="32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Uomini</a:t>
            </a:r>
          </a:p>
          <a:p>
            <a:pPr marL="341313" indent="-341313"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Regno Unito                   40</a:t>
            </a:r>
          </a:p>
          <a:p>
            <a:pPr marL="341313" indent="-341313"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Svezia                            33</a:t>
            </a:r>
          </a:p>
          <a:p>
            <a:pPr marL="341313" indent="-341313"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Finlandia                        29</a:t>
            </a:r>
          </a:p>
          <a:p>
            <a:pPr marL="341313" indent="-341313"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Italia                               18</a:t>
            </a:r>
          </a:p>
          <a:p>
            <a:pPr>
              <a:lnSpc>
                <a:spcPct val="97000"/>
              </a:lnSpc>
              <a:spcBef>
                <a:spcPts val="800"/>
              </a:spcBef>
              <a:buClr>
                <a:srgbClr val="FFCC00"/>
              </a:buClr>
              <a:buSzPct val="70000"/>
              <a:defRPr/>
            </a:pPr>
            <a:endParaRPr lang="it-IT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179388" y="692150"/>
            <a:ext cx="1511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 anchor="ctr"/>
          <a:lstStyle/>
          <a:p>
            <a:pPr algn="r"/>
            <a:r>
              <a:rPr lang="it-IT" altLang="it-IT" b="1">
                <a:solidFill>
                  <a:srgbClr val="FFFF00"/>
                </a:solidFill>
                <a:latin typeface="Arial Narrow" pitchFamily="34" charset="0"/>
                <a:cs typeface="Times New Roman" pitchFamily="18" charset="0"/>
              </a:rPr>
              <a:t>Dati Espad</a:t>
            </a:r>
            <a:r>
              <a:rPr lang="it-IT" altLang="it-IT" sz="25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9459" name="Rectangle 7"/>
          <p:cNvSpPr txBox="1">
            <a:spLocks noChangeArrowheads="1"/>
          </p:cNvSpPr>
          <p:nvPr/>
        </p:nvSpPr>
        <p:spPr bwMode="auto">
          <a:xfrm>
            <a:off x="142875" y="714375"/>
            <a:ext cx="8929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000" b="1">
                <a:solidFill>
                  <a:srgbClr val="FFFF00"/>
                </a:solidFill>
                <a:latin typeface="Arial Narrow" pitchFamily="34" charset="0"/>
                <a:cs typeface="Times New Roman" pitchFamily="18" charset="0"/>
              </a:rPr>
              <a:t>Binge drinking (5 or drink in un’occasione) ultimi 30 giorni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1214438"/>
            <a:ext cx="8143875" cy="49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75" y="5695950"/>
            <a:ext cx="23336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066800" y="0"/>
            <a:ext cx="7543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it-IT" sz="360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r>
              <a:rPr lang="it-IT" dirty="0">
                <a:solidFill>
                  <a:srgbClr val="FFFF00"/>
                </a:solidFill>
              </a:rPr>
              <a:t> Unione </a:t>
            </a:r>
            <a:r>
              <a:rPr lang="it-IT" dirty="0" err="1">
                <a:solidFill>
                  <a:srgbClr val="FFFF00"/>
                </a:solidFill>
              </a:rPr>
              <a:t>Eeuropea</a:t>
            </a:r>
            <a:r>
              <a:rPr lang="it-IT" dirty="0">
                <a:solidFill>
                  <a:srgbClr val="FFFF00"/>
                </a:solidFill>
              </a:rPr>
              <a:t> Action Plan 2015 22 sottolinea l’importanza di    programmi di riduzione del danno rispetto ai consumi di sostanze:</a:t>
            </a:r>
          </a:p>
          <a:p>
            <a:pPr eaLnBrk="0" hangingPunct="0">
              <a:lnSpc>
                <a:spcPct val="80000"/>
              </a:lnSpc>
            </a:pPr>
            <a:r>
              <a:rPr lang="it-IT" dirty="0"/>
              <a:t> </a:t>
            </a:r>
          </a:p>
          <a:p>
            <a:pPr lvl="1" eaLnBrk="0" hangingPunct="0">
              <a:lnSpc>
                <a:spcPct val="80000"/>
              </a:lnSpc>
            </a:pPr>
            <a:r>
              <a:rPr lang="it-IT" b="1" dirty="0"/>
              <a:t>- fornire informazioni e consulenza ai tossicodipendenti/ consumatori ed </a:t>
            </a:r>
            <a:r>
              <a:rPr lang="it-IT" b="1" dirty="0" err="1"/>
              <a:t>abusatori</a:t>
            </a:r>
            <a:r>
              <a:rPr lang="it-IT" b="1" dirty="0"/>
              <a:t> anche d’alcool  al fine di promuovere la riduzione dei rischi connessi al consumo e abuso;</a:t>
            </a:r>
          </a:p>
          <a:p>
            <a:pPr lvl="1" eaLnBrk="0" hangingPunct="0">
              <a:lnSpc>
                <a:spcPct val="80000"/>
              </a:lnSpc>
            </a:pPr>
            <a:endParaRPr lang="it-IT" b="1" dirty="0"/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r>
              <a:rPr lang="it-IT" b="1" dirty="0"/>
              <a:t>includere le metodologie del lavoro di prossimità nelle politiche nazionali sanitarie e sociali anche rispetto ai nuovi stili di consumo giovanili  ed alla estrema varietà delle sostanze utilizzate</a:t>
            </a:r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endParaRPr lang="it-IT" b="1" dirty="0"/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r>
              <a:rPr lang="it-IT" b="1" dirty="0"/>
              <a:t>fornire un accesso, ove appropriato, alla distribuzione di preservativi e di materiale sterile per </a:t>
            </a:r>
            <a:r>
              <a:rPr lang="it-IT" b="1" dirty="0" err="1"/>
              <a:t>autosomministrazione</a:t>
            </a:r>
            <a:r>
              <a:rPr lang="it-IT" b="1" dirty="0"/>
              <a:t> di sostanze ed a tutti gli strumenti atti a tale fine</a:t>
            </a:r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endParaRPr lang="it-IT" b="1" dirty="0"/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r>
              <a:rPr lang="it-IT" b="1" dirty="0"/>
              <a:t>Promuovere azioni di consapevolezza sui rischi diretti ( overdose …) ed indiretti ( incidenti d’auto) connessi al consumo </a:t>
            </a:r>
          </a:p>
          <a:p>
            <a:pPr lvl="1" eaLnBrk="0" hangingPunct="0">
              <a:lnSpc>
                <a:spcPct val="80000"/>
              </a:lnSpc>
              <a:buFontTx/>
              <a:buChar char="-"/>
            </a:pPr>
            <a:endParaRPr lang="it-IT" b="1" dirty="0"/>
          </a:p>
          <a:p>
            <a:pPr algn="ctr" eaLnBrk="0" hangingPunct="0">
              <a:lnSpc>
                <a:spcPct val="80000"/>
              </a:lnSpc>
            </a:pPr>
            <a:r>
              <a:rPr lang="it-IT" dirty="0">
                <a:solidFill>
                  <a:srgbClr val="FFFF00"/>
                </a:solidFill>
              </a:rPr>
              <a:t>I programmi di riduzione del danno portano ad un generale miglioramento delle condizioni di vita e del funzionamento sociale dei consumatori (</a:t>
            </a:r>
            <a:r>
              <a:rPr lang="en-GB" dirty="0">
                <a:solidFill>
                  <a:srgbClr val="FFFF00"/>
                </a:solidFill>
              </a:rPr>
              <a:t>Rogers S.J. &amp; </a:t>
            </a:r>
            <a:r>
              <a:rPr lang="en-GB" dirty="0" err="1">
                <a:solidFill>
                  <a:srgbClr val="FFFF00"/>
                </a:solidFill>
              </a:rPr>
              <a:t>Ruefli</a:t>
            </a:r>
            <a:r>
              <a:rPr lang="en-GB" dirty="0">
                <a:solidFill>
                  <a:srgbClr val="FFFF00"/>
                </a:solidFill>
              </a:rPr>
              <a:t> T, Harm reduction journal 2004</a:t>
            </a:r>
            <a:r>
              <a:rPr lang="it-IT" dirty="0">
                <a:solidFill>
                  <a:srgbClr val="FFFF00"/>
                </a:solidFill>
              </a:rPr>
              <a:t> 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r>
              <a:rPr lang="it-IT" sz="3600">
                <a:solidFill>
                  <a:srgbClr val="FFFFFF"/>
                </a:solidFill>
              </a:rPr>
              <a:t>Indicazione dell’Europa sugli interventi  di protezione ai fattori di rischio al policonsumo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9388" y="1557338"/>
            <a:ext cx="89646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lnSpc>
                <a:spcPct val="87000"/>
              </a:lnSpc>
            </a:pPr>
            <a:r>
              <a:rPr lang="it-IT" sz="2800" dirty="0">
                <a:solidFill>
                  <a:srgbClr val="EEE917"/>
                </a:solidFill>
                <a:latin typeface="Arial" pitchFamily="34" charset="0"/>
              </a:rPr>
              <a:t>Punto di partenza per una riflessione complessiva e per promuovere contenimento ai rischi a breve ed a lungo decorso sui consumi giovanili:</a:t>
            </a:r>
          </a:p>
          <a:p>
            <a:pPr marL="342900" indent="-342900" defTabSz="914400">
              <a:lnSpc>
                <a:spcPct val="87000"/>
              </a:lnSpc>
            </a:pPr>
            <a:r>
              <a:rPr lang="it-IT" sz="2800" dirty="0">
                <a:solidFill>
                  <a:schemeClr val="hlink"/>
                </a:solidFill>
                <a:latin typeface="Arial" pitchFamily="34" charset="0"/>
              </a:rPr>
              <a:t> </a:t>
            </a:r>
          </a:p>
          <a:p>
            <a:pPr marL="342900" indent="-342900" defTabSz="914400">
              <a:lnSpc>
                <a:spcPct val="87000"/>
              </a:lnSpc>
            </a:pPr>
            <a:r>
              <a:rPr lang="it-IT" sz="2800" dirty="0">
                <a:solidFill>
                  <a:srgbClr val="FFFFFF"/>
                </a:solidFill>
                <a:latin typeface="Arial" pitchFamily="34" charset="0"/>
              </a:rPr>
              <a:t>• Soltanto una minoranza dei giovani che consumano e sperimentano le droghe e di quelli esposti a fattori e situazioni di rischio, svilupperanno successivamente</a:t>
            </a:r>
          </a:p>
          <a:p>
            <a:pPr marL="342900" indent="-342900" defTabSz="914400">
              <a:lnSpc>
                <a:spcPct val="87000"/>
              </a:lnSpc>
            </a:pPr>
            <a:r>
              <a:rPr lang="it-IT" sz="2800" dirty="0">
                <a:solidFill>
                  <a:srgbClr val="FFFFFF"/>
                </a:solidFill>
                <a:latin typeface="Arial" pitchFamily="34" charset="0"/>
              </a:rPr>
              <a:t>    dipendenza o problemi gravi</a:t>
            </a:r>
          </a:p>
          <a:p>
            <a:pPr marL="342900" indent="-342900" defTabSz="914400">
              <a:lnSpc>
                <a:spcPct val="87000"/>
              </a:lnSpc>
            </a:pPr>
            <a:endParaRPr lang="it-IT" sz="2800" dirty="0">
              <a:solidFill>
                <a:srgbClr val="FFFFFF"/>
              </a:solidFill>
              <a:latin typeface="Arial" pitchFamily="34" charset="0"/>
            </a:endParaRPr>
          </a:p>
          <a:p>
            <a:pPr marL="342900" indent="-342900" defTabSz="914400">
              <a:lnSpc>
                <a:spcPct val="87000"/>
              </a:lnSpc>
            </a:pPr>
            <a:r>
              <a:rPr lang="it-IT" sz="2800" dirty="0">
                <a:solidFill>
                  <a:srgbClr val="FFFFFF"/>
                </a:solidFill>
                <a:latin typeface="Arial" pitchFamily="34" charset="0"/>
              </a:rPr>
              <a:t>• Dunque la problematicità non dipende solo dalla sostanza in sé ma anche dalle modalità di consumo e dal contesto d’uso su cui è quindi necessario intervenire.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196975"/>
            <a:ext cx="8964613" cy="5327650"/>
          </a:xfrm>
        </p:spPr>
        <p:txBody>
          <a:bodyPr/>
          <a:lstStyle/>
          <a:p>
            <a:pPr marL="342900" indent="-342900" defTabSz="914400" eaLnBrk="1" hangingPunct="1">
              <a:lnSpc>
                <a:spcPct val="87000"/>
              </a:lnSpc>
              <a:defRPr/>
            </a:pPr>
            <a:br>
              <a:rPr lang="it-IT" sz="2800" dirty="0">
                <a:solidFill>
                  <a:srgbClr val="EEE917"/>
                </a:solidFill>
                <a:latin typeface="Arial" pitchFamily="34" charset="0"/>
              </a:rPr>
            </a:b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• Lavorare sui fattori di auto ed etero protezione delle persone e sul concetto  di resilienza ( informazione specifica  ed </a:t>
            </a:r>
            <a:r>
              <a:rPr lang="it-IT" sz="2400" dirty="0" err="1">
                <a:solidFill>
                  <a:srgbClr val="FFFFFF"/>
                </a:solidFill>
                <a:latin typeface="Arial" pitchFamily="34" charset="0"/>
              </a:rPr>
              <a:t>empowerment</a:t>
            </a: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 delle competenze individuali e </a:t>
            </a:r>
            <a:r>
              <a:rPr lang="it-IT" sz="2400" dirty="0" err="1">
                <a:solidFill>
                  <a:srgbClr val="FFFFFF"/>
                </a:solidFill>
                <a:latin typeface="Arial" pitchFamily="34" charset="0"/>
              </a:rPr>
              <a:t>gruppali</a:t>
            </a: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, presenza di operatori preparati nei contesti di abuso e di consumo potenzialmente problematico)</a:t>
            </a:r>
            <a:br>
              <a:rPr lang="it-IT" sz="2400" dirty="0">
                <a:solidFill>
                  <a:srgbClr val="FFFFFF"/>
                </a:solidFill>
                <a:latin typeface="Arial" pitchFamily="34" charset="0"/>
              </a:rPr>
            </a:br>
            <a:br>
              <a:rPr lang="it-IT" sz="2400" dirty="0">
                <a:solidFill>
                  <a:srgbClr val="FFFFFF"/>
                </a:solidFill>
                <a:latin typeface="Arial" pitchFamily="34" charset="0"/>
              </a:rPr>
            </a:b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• agire sullo sviluppo della consapevolezza sui fattori di rischio connessi al consumo e della vulnerabilità sia a livello individuale che a livello sociale (utilizzo di strumenti di consapevolezza, etilometro, narcotest, </a:t>
            </a:r>
            <a:r>
              <a:rPr lang="it-IT" sz="2400" dirty="0" err="1">
                <a:solidFill>
                  <a:srgbClr val="FFFFFF"/>
                </a:solidFill>
                <a:latin typeface="Arial" pitchFamily="34" charset="0"/>
              </a:rPr>
              <a:t>counseling</a:t>
            </a: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 individuale, </a:t>
            </a:r>
            <a:r>
              <a:rPr lang="it-IT" sz="2400" dirty="0" err="1">
                <a:solidFill>
                  <a:srgbClr val="FFFFFF"/>
                </a:solidFill>
                <a:latin typeface="Arial" pitchFamily="34" charset="0"/>
              </a:rPr>
              <a:t>giudatore</a:t>
            </a:r>
            <a:r>
              <a:rPr lang="it-IT" sz="2400" dirty="0">
                <a:solidFill>
                  <a:srgbClr val="FFFFFF"/>
                </a:solidFill>
                <a:latin typeface="Arial" pitchFamily="34" charset="0"/>
              </a:rPr>
              <a:t> designato)</a:t>
            </a:r>
            <a:br>
              <a:rPr lang="it-IT" sz="2400" dirty="0">
                <a:solidFill>
                  <a:srgbClr val="FFFFFF"/>
                </a:solidFill>
              </a:rPr>
            </a:br>
            <a:endParaRPr lang="it-IT" sz="2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5288" y="260350"/>
            <a:ext cx="8569325" cy="1152525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dirty="0">
                <a:solidFill>
                  <a:srgbClr val="EEE917"/>
                </a:solidFill>
                <a:latin typeface="Arial" pitchFamily="34" charset="0"/>
              </a:rPr>
              <a:t>Proposte di modelli e di approcci per spiegare e affrontare questo fenomeno:</a:t>
            </a:r>
            <a:endParaRPr lang="it-IT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E2D7219F-8DB5-417D-951A-2308FE7472DC}" type="slidenum">
              <a:rPr lang="it-IT">
                <a:solidFill>
                  <a:schemeClr val="accent3"/>
                </a:solidFill>
              </a:rPr>
              <a:pPr/>
              <a:t>17</a:t>
            </a:fld>
            <a:endParaRPr lang="it-IT">
              <a:solidFill>
                <a:schemeClr val="accent3"/>
              </a:solidFill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rgbClr val="000099"/>
            </a:solidFill>
          </a:ln>
        </p:spPr>
        <p:txBody>
          <a:bodyPr/>
          <a:lstStyle/>
          <a:p>
            <a:pPr marL="0" marR="0" lvl="0" indent="0" algn="ctr" defTabSz="449263" rtl="0" eaLnBrk="0" fontAlgn="base" latinLnBrk="0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E5E5FF"/>
              </a:buClr>
              <a:buSzPct val="100000"/>
              <a:buFont typeface="Garamond" pitchFamily="18" charset="0"/>
              <a:buNone/>
              <a:tabLst/>
              <a:defRPr/>
            </a:pPr>
            <a:r>
              <a:rPr kumimoji="0" lang="it-IT" sz="36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Programmi di contatto precoce </a:t>
            </a:r>
            <a:r>
              <a:rPr kumimoji="0" lang="it-IT" sz="28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(outreach)</a:t>
            </a:r>
            <a:r>
              <a:rPr kumimoji="0" lang="it-IT" sz="36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it-IT" sz="3600" b="1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Group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908080"/>
              </p:ext>
            </p:extLst>
          </p:nvPr>
        </p:nvGraphicFramePr>
        <p:xfrm>
          <a:off x="457200" y="1600201"/>
          <a:ext cx="8229600" cy="5091544"/>
        </p:xfrm>
        <a:graphic>
          <a:graphicData uri="http://schemas.openxmlformats.org/drawingml/2006/table">
            <a:tbl>
              <a:tblPr/>
              <a:tblGrid>
                <a:gridCol w="1953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1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0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5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Specifica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Strumenti 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Ambito</a:t>
                      </a:r>
                      <a:endParaRPr kumimoji="0" lang="it-IT" sz="1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Indicatori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di esito</a:t>
                      </a:r>
                      <a:endParaRPr kumimoji="0" lang="it-I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525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Agevolare il contatto precoce con le persone consumatrici/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abusatrici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Contenere i rischi connessi al consumo e all’abuso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Sensibilizzare e promuovere azioni di auto ed etero tutela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–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Unità mobili con l’impiego di operatori di strada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–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Attività di orientamento ai servizi pubblici 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–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Fornitura di strumenti e attività volte alla sensibilizzazione sui rischi connessi all’uso</a:t>
                      </a:r>
                    </a:p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–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Attività di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peer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support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Luoghi di intrattenimento, luoghi di spaccio, luoghi di attività spontanea e divertimento in cui il consumo e l’abuso siano significative ( Rave party, discoteche, locali di ritrovo, grandi eventi musicali )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</a:rPr>
                        <a:t>N. di nuovi afferenti alle strutture sul totale degli inviati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n.di</a:t>
                      </a: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contatti realizzati nelle uscite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N. di strumenti di profilassi avviati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N. di  materiali informativi distribuiti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14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"/>
            <a:ext cx="7770813" cy="1124744"/>
          </a:xfrm>
        </p:spPr>
        <p:txBody>
          <a:bodyPr/>
          <a:lstStyle/>
          <a:p>
            <a:pPr>
              <a:defRPr/>
            </a:pPr>
            <a:r>
              <a:rPr lang="it-IT" dirty="0"/>
              <a:t>Quali servizi di </a:t>
            </a:r>
            <a:r>
              <a:rPr lang="it-IT" dirty="0" err="1"/>
              <a:t>rdr</a:t>
            </a:r>
            <a:r>
              <a:rPr lang="it-IT" dirty="0"/>
              <a:t> per il </a:t>
            </a:r>
            <a:r>
              <a:rPr lang="it-IT" dirty="0" err="1"/>
              <a:t>loisir</a:t>
            </a:r>
            <a:r>
              <a:rPr lang="it-IT" dirty="0"/>
              <a:t> ?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0" y="980728"/>
            <a:ext cx="9144000" cy="5148610"/>
          </a:xfrm>
        </p:spPr>
        <p:txBody>
          <a:bodyPr vert="horz"/>
          <a:lstStyle/>
          <a:p>
            <a:pPr marL="341313" lvl="1" indent="-341313">
              <a:spcBef>
                <a:spcPts val="800"/>
              </a:spcBef>
              <a:buClr>
                <a:srgbClr val="FFCC00"/>
              </a:buClr>
              <a:defRPr/>
            </a:pPr>
            <a:r>
              <a:rPr lang="it-IT" sz="3200" u="sng" dirty="0">
                <a:solidFill>
                  <a:srgbClr val="FFFF00"/>
                </a:solidFill>
              </a:rPr>
              <a:t>Unità mobili di riduzione dei rischi sui contesti del </a:t>
            </a:r>
            <a:r>
              <a:rPr lang="it-IT" sz="3200" u="sng" dirty="0" err="1">
                <a:solidFill>
                  <a:srgbClr val="FFFF00"/>
                </a:solidFill>
              </a:rPr>
              <a:t>loisir</a:t>
            </a:r>
            <a:r>
              <a:rPr lang="it-IT" sz="3200" u="sng" dirty="0">
                <a:solidFill>
                  <a:srgbClr val="FFFF00"/>
                </a:solidFill>
              </a:rPr>
              <a:t> </a:t>
            </a:r>
            <a:r>
              <a:rPr lang="it-IT" dirty="0"/>
              <a:t>: attraverso la presenza di operatori preparati in contesti del consumo/abuso di sostanze psicoattive, con la fornitura di informazioni specifiche sulle sostanze, sui rischi, con il possibile accompagnamento e invio alla rete dei servizi ( pronto soccorsi </a:t>
            </a:r>
            <a:r>
              <a:rPr lang="it-IT" dirty="0" err="1"/>
              <a:t>…….presa</a:t>
            </a:r>
            <a:r>
              <a:rPr lang="it-IT" dirty="0"/>
              <a:t> in carico precoce), distribuzione materiale  info specifico, distribuzione ed utilizzo di materiale di screening (etilometri, narcotest), profilattici e fornitura di materiale di riduzione di rischi diretti e indiretti;  </a:t>
            </a:r>
            <a:r>
              <a:rPr lang="it-IT" dirty="0" err="1"/>
              <a:t>outreach</a:t>
            </a:r>
            <a:endParaRPr lang="it-IT" dirty="0"/>
          </a:p>
          <a:p>
            <a:pPr marL="341313" lvl="1" indent="-341313">
              <a:spcBef>
                <a:spcPts val="800"/>
              </a:spcBef>
              <a:buClr>
                <a:srgbClr val="FFCC00"/>
              </a:buClr>
              <a:defRPr/>
            </a:pPr>
            <a:r>
              <a:rPr lang="it-IT" u="sng" dirty="0">
                <a:solidFill>
                  <a:srgbClr val="FFFF00"/>
                </a:solidFill>
              </a:rPr>
              <a:t>Spazi </a:t>
            </a:r>
            <a:r>
              <a:rPr lang="it-IT" u="sng" dirty="0" err="1">
                <a:solidFill>
                  <a:srgbClr val="FFFF00"/>
                </a:solidFill>
              </a:rPr>
              <a:t>kill</a:t>
            </a:r>
            <a:r>
              <a:rPr lang="it-IT" u="sng" dirty="0">
                <a:solidFill>
                  <a:srgbClr val="FFFF00"/>
                </a:solidFill>
              </a:rPr>
              <a:t> out, di </a:t>
            </a:r>
            <a:r>
              <a:rPr lang="it-IT" u="sng" dirty="0" err="1">
                <a:solidFill>
                  <a:srgbClr val="FFFF00"/>
                </a:solidFill>
              </a:rPr>
              <a:t>counseling</a:t>
            </a:r>
            <a:r>
              <a:rPr lang="it-IT" u="sng" dirty="0">
                <a:solidFill>
                  <a:srgbClr val="FFFF00"/>
                </a:solidFill>
              </a:rPr>
              <a:t> e di decompressione </a:t>
            </a:r>
            <a:r>
              <a:rPr lang="it-IT" dirty="0"/>
              <a:t>( spazi e stanze ad hoc preparate) libere da un consumo/ abuso  potenzialmente a forte rischio o che anticipi l’uscita dai locali ed il possibile </a:t>
            </a:r>
            <a:r>
              <a:rPr lang="it-IT" dirty="0" err="1"/>
              <a:t>risvchio</a:t>
            </a:r>
            <a:r>
              <a:rPr lang="it-IT" dirty="0"/>
              <a:t> per l’utilizzo delle auto o altri mezzi .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74638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Azioni</a:t>
            </a:r>
            <a:r>
              <a:rPr lang="it-IT" sz="32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 del lavoro sui rischi nei luoghi del divertimento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3850" y="1700213"/>
            <a:ext cx="84248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Patto condiviso ove possibile con i servizi territoriali e agenzie di gestione dei locali ed eventi, amministrazione locali( equipe miste, modalità concordate di possibile collaborazione, percorsi condivisi di formazione) servizi territoriali sanitari. </a:t>
            </a:r>
          </a:p>
          <a:p>
            <a:pPr marL="342900" indent="-342900">
              <a:lnSpc>
                <a:spcPct val="8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Continuità e periodicità dell’uscite con standard minimi da garantire verso il possibile accreditamento(almeno 1/2 alla settimana 10 ore )</a:t>
            </a:r>
          </a:p>
          <a:p>
            <a:pPr marL="342900" indent="-342900">
              <a:lnSpc>
                <a:spcPct val="8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Differenziazione delle uscite ( locali del quotidiano, grandi luoghi, </a:t>
            </a:r>
            <a:r>
              <a:rPr lang="it-IT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luoghi</a:t>
            </a: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 dell’evento episodico, feste territoriali, grandi eventi anche fuori territorio, rave legali e non)</a:t>
            </a:r>
          </a:p>
          <a:p>
            <a:pPr marL="342900" indent="-342900">
              <a:lnSpc>
                <a:spcPct val="8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Differenziazione degli strumenti e organizzazione delle attività ( etilometro, guidatore designato,materiali di informazione diversificati,  strumenti di prevenzione differenziati, </a:t>
            </a:r>
            <a:r>
              <a:rPr lang="it-IT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counseling</a:t>
            </a: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, attivazione gruppi di pari, coinvolgimento dei gestori)</a:t>
            </a:r>
          </a:p>
          <a:p>
            <a:pPr marL="342900" indent="-342900">
              <a:lnSpc>
                <a:spcPct val="87000"/>
              </a:lnSpc>
              <a:spcBef>
                <a:spcPts val="80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defRPr/>
            </a:pPr>
            <a:r>
              <a:rPr lang="it-IT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Coorganizzazione</a:t>
            </a: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 o presenza concordata di eventi specifici ad alto impatto territoriale ( Alcool tutela </a:t>
            </a:r>
            <a:r>
              <a:rPr lang="it-IT" sz="20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day</a:t>
            </a:r>
            <a:r>
              <a:rPr lang="it-IT" sz="2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t>, notte bianca, “Bere consapevole ecc..)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foto COOPERATIVA tutte o quasi\DISCOBUSbynight\DSC_0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0"/>
            <a:ext cx="903649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2278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026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" r:id="rId2" imgW="3866220" imgH="2898553" progId="PowerPoint.Slide.8">
                  <p:embed/>
                </p:oleObj>
              </mc:Choice>
              <mc:Fallback>
                <p:oleObj name="Diapositiva" r:id="rId2" imgW="3866220" imgH="2898553" progId="PowerPoint.Slide.8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253720"/>
            <a:ext cx="1905000" cy="451879"/>
          </a:xfrm>
          <a:noFill/>
        </p:spPr>
        <p:txBody>
          <a:bodyPr/>
          <a:lstStyle/>
          <a:p>
            <a:fld id="{0FADD516-AB9F-4856-AFEF-DFE4A76691DF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43000" y="260648"/>
            <a:ext cx="7773988" cy="936104"/>
          </a:xfrm>
          <a:prstGeom prst="rect">
            <a:avLst/>
          </a:prstGeom>
        </p:spPr>
        <p:txBody>
          <a:bodyPr lIns="90000" tIns="46800" rIns="90000" bIns="46800"/>
          <a:lstStyle/>
          <a:p>
            <a:pPr algn="ctr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4000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Sostanze</a:t>
            </a:r>
            <a:r>
              <a:rPr lang="en-GB" sz="4000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GB" sz="4000" kern="0" dirty="0" err="1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alcol</a:t>
            </a:r>
            <a:br>
              <a:rPr lang="en-GB" sz="4000" kern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</a:br>
            <a:endParaRPr lang="en-GB" sz="4000" kern="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27088" y="1249019"/>
          <a:ext cx="7416800" cy="4419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ico" r:id="rId2" imgW="5010103" imgH="3028925" progId="Excel.Sheet.8">
                  <p:embed followColorScheme="full"/>
                </p:oleObj>
              </mc:Choice>
              <mc:Fallback>
                <p:oleObj name="Grafico" r:id="rId2" imgW="5010103" imgH="3028925" progId="Excel.Shee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249019"/>
                        <a:ext cx="7416800" cy="44199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5288" y="5527223"/>
            <a:ext cx="8137525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000" dirty="0">
                <a:solidFill>
                  <a:schemeClr val="accent3"/>
                </a:solidFill>
              </a:rPr>
              <a:t>Come si vede dal grafico, i consumatori di sostanze sono anche quelli che maggiormente tendono a bere di più con percentuali significativamente più elevate di   alcolemia superiore a 0,8.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692150"/>
            <a:ext cx="8642350" cy="6262869"/>
          </a:xfrm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000" b="1" dirty="0">
                <a:latin typeface="Arial" pitchFamily="34" charset="0"/>
              </a:rPr>
              <a:t>1.  </a:t>
            </a:r>
            <a:r>
              <a:rPr lang="en-GB" sz="2000" b="1" dirty="0" err="1">
                <a:latin typeface="Arial" pitchFamily="34" charset="0"/>
              </a:rPr>
              <a:t>Favorire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politiche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sicurezza</a:t>
            </a:r>
            <a:r>
              <a:rPr lang="en-GB" sz="2000" b="1" dirty="0">
                <a:latin typeface="Arial" pitchFamily="34" charset="0"/>
              </a:rPr>
              <a:t> e prevenzione </a:t>
            </a:r>
            <a:r>
              <a:rPr lang="en-GB" sz="2000" b="1" dirty="0" err="1">
                <a:latin typeface="Arial" pitchFamily="34" charset="0"/>
              </a:rPr>
              <a:t>attraverso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l’azione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tutti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gli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attori</a:t>
            </a:r>
            <a:r>
              <a:rPr lang="en-GB" sz="2000" b="1" dirty="0">
                <a:latin typeface="Arial" pitchFamily="34" charset="0"/>
              </a:rPr>
              <a:t> e </a:t>
            </a:r>
            <a:r>
              <a:rPr lang="en-GB" sz="2000" b="1" dirty="0" err="1">
                <a:latin typeface="Arial" pitchFamily="34" charset="0"/>
              </a:rPr>
              <a:t>gli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agenti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che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costituiscono</a:t>
            </a:r>
            <a:r>
              <a:rPr lang="en-GB" sz="2000" b="1" dirty="0">
                <a:latin typeface="Arial" pitchFamily="34" charset="0"/>
              </a:rPr>
              <a:t> il “</a:t>
            </a:r>
            <a:r>
              <a:rPr lang="en-GB" sz="2000" b="1" dirty="0" err="1">
                <a:latin typeface="Arial" pitchFamily="34" charset="0"/>
              </a:rPr>
              <a:t>sistema</a:t>
            </a:r>
            <a:r>
              <a:rPr lang="en-GB" sz="2000" b="1" dirty="0">
                <a:latin typeface="Arial" pitchFamily="34" charset="0"/>
              </a:rPr>
              <a:t> divertimento”  :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Il </a:t>
            </a: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luogo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del divertimento: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locali</a:t>
            </a:r>
            <a:r>
              <a:rPr lang="en-GB" sz="2000" b="1" dirty="0">
                <a:latin typeface="Arial" pitchFamily="34" charset="0"/>
              </a:rPr>
              <a:t>  non </a:t>
            </a:r>
            <a:r>
              <a:rPr lang="en-GB" sz="2000" b="1" dirty="0" err="1">
                <a:latin typeface="Arial" pitchFamily="34" charset="0"/>
              </a:rPr>
              <a:t>più</a:t>
            </a:r>
            <a:r>
              <a:rPr lang="en-GB" sz="2000" b="1" dirty="0">
                <a:latin typeface="Arial" pitchFamily="34" charset="0"/>
              </a:rPr>
              <a:t> solo come </a:t>
            </a:r>
            <a:r>
              <a:rPr lang="en-GB" sz="2000" b="1" dirty="0" err="1">
                <a:latin typeface="Arial" pitchFamily="34" charset="0"/>
              </a:rPr>
              <a:t>spazi</a:t>
            </a:r>
            <a:r>
              <a:rPr lang="en-GB" sz="2000" b="1" dirty="0">
                <a:latin typeface="Arial" pitchFamily="34" charset="0"/>
              </a:rPr>
              <a:t> del divertimento ma </a:t>
            </a:r>
            <a:r>
              <a:rPr lang="en-GB" sz="2000" b="1" dirty="0" err="1">
                <a:latin typeface="Arial" pitchFamily="34" charset="0"/>
              </a:rPr>
              <a:t>luoghi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che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offrono</a:t>
            </a:r>
            <a:r>
              <a:rPr lang="en-GB" sz="2000" b="1" dirty="0">
                <a:latin typeface="Arial" pitchFamily="34" charset="0"/>
              </a:rPr>
              <a:t> divertimento </a:t>
            </a:r>
            <a:r>
              <a:rPr lang="en-GB" sz="2000" b="1" dirty="0" err="1">
                <a:latin typeface="Arial" pitchFamily="34" charset="0"/>
              </a:rPr>
              <a:t>associato</a:t>
            </a:r>
            <a:r>
              <a:rPr lang="en-GB" sz="2000" b="1" dirty="0">
                <a:latin typeface="Arial" pitchFamily="34" charset="0"/>
              </a:rPr>
              <a:t> ad </a:t>
            </a:r>
            <a:r>
              <a:rPr lang="en-GB" sz="2000" b="1" dirty="0" err="1">
                <a:latin typeface="Arial" pitchFamily="34" charset="0"/>
              </a:rPr>
              <a:t>informazione</a:t>
            </a:r>
            <a:r>
              <a:rPr lang="en-GB" sz="2000" b="1" dirty="0">
                <a:latin typeface="Arial" pitchFamily="34" charset="0"/>
              </a:rPr>
              <a:t> in </a:t>
            </a:r>
            <a:r>
              <a:rPr lang="en-GB" sz="2000" b="1" dirty="0" err="1">
                <a:latin typeface="Arial" pitchFamily="34" charset="0"/>
              </a:rPr>
              <a:t>modo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strutturato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accompagnando</a:t>
            </a:r>
            <a:r>
              <a:rPr lang="en-GB" sz="2000" b="1" dirty="0">
                <a:latin typeface="Arial" pitchFamily="34" charset="0"/>
              </a:rPr>
              <a:t> il </a:t>
            </a:r>
            <a:r>
              <a:rPr lang="en-GB" sz="2000" b="1" dirty="0" err="1">
                <a:latin typeface="Arial" pitchFamily="34" charset="0"/>
              </a:rPr>
              <a:t>libero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consumo</a:t>
            </a:r>
            <a:r>
              <a:rPr lang="en-GB" sz="2000" b="1" dirty="0">
                <a:latin typeface="Arial" pitchFamily="34" charset="0"/>
              </a:rPr>
              <a:t> con </a:t>
            </a:r>
            <a:r>
              <a:rPr lang="en-GB" sz="2000" b="1" dirty="0" err="1">
                <a:latin typeface="Arial" pitchFamily="34" charset="0"/>
              </a:rPr>
              <a:t>attenzioni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specifiche</a:t>
            </a:r>
            <a:r>
              <a:rPr lang="en-GB" sz="2000" b="1" dirty="0">
                <a:latin typeface="Arial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Colui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</a:t>
            </a: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che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</a:t>
            </a: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offre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divertimento: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gestori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dei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locali</a:t>
            </a:r>
            <a:r>
              <a:rPr lang="en-GB" sz="2000" b="1" dirty="0">
                <a:latin typeface="Arial" pitchFamily="34" charset="0"/>
              </a:rPr>
              <a:t> in </a:t>
            </a:r>
            <a:r>
              <a:rPr lang="en-GB" sz="2000" b="1" dirty="0" err="1">
                <a:latin typeface="Arial" pitchFamily="34" charset="0"/>
              </a:rPr>
              <a:t>una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azione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economicamente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vantaggiosa</a:t>
            </a:r>
            <a:r>
              <a:rPr lang="en-GB" sz="2000" b="1" dirty="0">
                <a:latin typeface="Arial" pitchFamily="34" charset="0"/>
              </a:rPr>
              <a:t> (</a:t>
            </a:r>
            <a:r>
              <a:rPr lang="en-GB" sz="2000" b="1" dirty="0" err="1">
                <a:latin typeface="Arial" pitchFamily="34" charset="0"/>
              </a:rPr>
              <a:t>sgravi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permessi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pubblicità</a:t>
            </a:r>
            <a:r>
              <a:rPr lang="en-GB" sz="2000" b="1" dirty="0">
                <a:latin typeface="Arial" pitchFamily="34" charset="0"/>
              </a:rPr>
              <a:t>)  </a:t>
            </a:r>
            <a:r>
              <a:rPr lang="en-GB" sz="2000" b="1" dirty="0" err="1">
                <a:latin typeface="Arial" pitchFamily="34" charset="0"/>
              </a:rPr>
              <a:t>integreranno</a:t>
            </a:r>
            <a:r>
              <a:rPr lang="en-GB" sz="2000" b="1" dirty="0">
                <a:latin typeface="Arial" pitchFamily="34" charset="0"/>
              </a:rPr>
              <a:t> il divertimento </a:t>
            </a:r>
            <a:r>
              <a:rPr lang="en-GB" sz="2000" b="1" dirty="0" err="1">
                <a:latin typeface="Arial" pitchFamily="34" charset="0"/>
              </a:rPr>
              <a:t>da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loro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offerto</a:t>
            </a:r>
            <a:r>
              <a:rPr lang="en-GB" sz="2000" b="1" dirty="0">
                <a:latin typeface="Arial" pitchFamily="34" charset="0"/>
              </a:rPr>
              <a:t> con </a:t>
            </a:r>
            <a:r>
              <a:rPr lang="en-GB" sz="2000" b="1" dirty="0" err="1">
                <a:latin typeface="Arial" pitchFamily="34" charset="0"/>
              </a:rPr>
              <a:t>informazioni</a:t>
            </a:r>
            <a:r>
              <a:rPr lang="en-GB" sz="2000" b="1" dirty="0">
                <a:latin typeface="Arial" pitchFamily="34" charset="0"/>
              </a:rPr>
              <a:t> e </a:t>
            </a:r>
            <a:r>
              <a:rPr lang="en-GB" sz="2000" b="1" dirty="0" err="1">
                <a:latin typeface="Arial" pitchFamily="34" charset="0"/>
              </a:rPr>
              <a:t>servizi</a:t>
            </a:r>
            <a:r>
              <a:rPr lang="en-GB" sz="2000" b="1" dirty="0">
                <a:latin typeface="Arial" pitchFamily="34" charset="0"/>
              </a:rPr>
              <a:t>… 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Colui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</a:t>
            </a: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che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</a:t>
            </a:r>
            <a:r>
              <a:rPr lang="en-GB" sz="2000" b="1" dirty="0" err="1">
                <a:solidFill>
                  <a:srgbClr val="FFCC00"/>
                </a:solidFill>
                <a:latin typeface="Arial" pitchFamily="34" charset="0"/>
              </a:rPr>
              <a:t>cerca</a:t>
            </a:r>
            <a:r>
              <a:rPr lang="en-GB" sz="2000" b="1" dirty="0">
                <a:solidFill>
                  <a:srgbClr val="FFCC00"/>
                </a:solidFill>
                <a:latin typeface="Arial" pitchFamily="34" charset="0"/>
              </a:rPr>
              <a:t> divertimento: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fruitori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tali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luoghi</a:t>
            </a:r>
            <a:r>
              <a:rPr lang="en-GB" sz="2000" b="1" dirty="0">
                <a:latin typeface="Arial" pitchFamily="34" charset="0"/>
              </a:rPr>
              <a:t> come </a:t>
            </a:r>
            <a:r>
              <a:rPr lang="en-GB" sz="2000" b="1" dirty="0" err="1">
                <a:latin typeface="Arial" pitchFamily="34" charset="0"/>
              </a:rPr>
              <a:t>massa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critica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tenderà</a:t>
            </a:r>
            <a:r>
              <a:rPr lang="en-GB" sz="2000" b="1" dirty="0">
                <a:latin typeface="Arial" pitchFamily="34" charset="0"/>
              </a:rPr>
              <a:t> a </a:t>
            </a:r>
            <a:r>
              <a:rPr lang="en-GB" sz="2000" b="1" dirty="0" err="1">
                <a:latin typeface="Arial" pitchFamily="34" charset="0"/>
              </a:rPr>
              <a:t>muoversi</a:t>
            </a:r>
            <a:r>
              <a:rPr lang="en-GB" sz="2000" b="1" dirty="0">
                <a:latin typeface="Arial" pitchFamily="34" charset="0"/>
              </a:rPr>
              <a:t> verso </a:t>
            </a:r>
            <a:r>
              <a:rPr lang="en-GB" sz="2000" b="1" dirty="0" err="1">
                <a:latin typeface="Arial" pitchFamily="34" charset="0"/>
              </a:rPr>
              <a:t>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luoghi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che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all’occorrenza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offrono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più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servizi</a:t>
            </a:r>
            <a:r>
              <a:rPr lang="en-GB" sz="2000" b="1" dirty="0">
                <a:latin typeface="Arial" pitchFamily="34" charset="0"/>
              </a:rPr>
              <a:t> e </a:t>
            </a:r>
            <a:r>
              <a:rPr lang="en-GB" sz="2000" b="1" dirty="0" err="1">
                <a:latin typeface="Arial" pitchFamily="34" charset="0"/>
              </a:rPr>
              <a:t>attenzioni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aggiungendo</a:t>
            </a:r>
            <a:r>
              <a:rPr lang="en-GB" sz="2000" b="1" dirty="0">
                <a:latin typeface="Arial" pitchFamily="34" charset="0"/>
              </a:rPr>
              <a:t> al </a:t>
            </a:r>
            <a:r>
              <a:rPr lang="en-GB" sz="2000" b="1" dirty="0" err="1">
                <a:latin typeface="Arial" pitchFamily="34" charset="0"/>
              </a:rPr>
              <a:t>proprio</a:t>
            </a:r>
            <a:r>
              <a:rPr lang="en-GB" sz="2000" b="1" dirty="0">
                <a:latin typeface="Arial" pitchFamily="34" charset="0"/>
              </a:rPr>
              <a:t> divertimento </a:t>
            </a:r>
            <a:r>
              <a:rPr lang="en-GB" sz="2000" b="1" dirty="0" err="1">
                <a:latin typeface="Arial" pitchFamily="34" charset="0"/>
              </a:rPr>
              <a:t>anche</a:t>
            </a:r>
            <a:r>
              <a:rPr lang="en-GB" sz="2000" b="1" dirty="0">
                <a:latin typeface="Arial" pitchFamily="34" charset="0"/>
              </a:rPr>
              <a:t> il </a:t>
            </a:r>
            <a:r>
              <a:rPr lang="en-GB" sz="2000" b="1" dirty="0" err="1">
                <a:latin typeface="Arial" pitchFamily="34" charset="0"/>
              </a:rPr>
              <a:t>fattore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benessere</a:t>
            </a:r>
            <a:r>
              <a:rPr lang="en-GB" sz="2000" b="1" dirty="0">
                <a:latin typeface="Arial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sz="2000" b="1" dirty="0">
                <a:latin typeface="Arial" pitchFamily="34" charset="0"/>
              </a:rPr>
              <a:t>2. </a:t>
            </a:r>
            <a:r>
              <a:rPr lang="en-GB" sz="2000" b="1" dirty="0" err="1">
                <a:latin typeface="Arial" pitchFamily="34" charset="0"/>
              </a:rPr>
              <a:t>Incentivare</a:t>
            </a:r>
            <a:r>
              <a:rPr lang="en-GB" sz="2000" b="1" dirty="0">
                <a:latin typeface="Arial" pitchFamily="34" charset="0"/>
              </a:rPr>
              <a:t> la </a:t>
            </a:r>
            <a:r>
              <a:rPr lang="en-GB" sz="2000" b="1" dirty="0" err="1">
                <a:latin typeface="Arial" pitchFamily="34" charset="0"/>
              </a:rPr>
              <a:t>produzione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eventi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momenti</a:t>
            </a:r>
            <a:r>
              <a:rPr lang="en-GB" sz="2000" b="1" dirty="0">
                <a:latin typeface="Arial" pitchFamily="34" charset="0"/>
              </a:rPr>
              <a:t> e </a:t>
            </a:r>
            <a:r>
              <a:rPr lang="en-GB" sz="2000" b="1" dirty="0" err="1">
                <a:latin typeface="Arial" pitchFamily="34" charset="0"/>
              </a:rPr>
              <a:t>luoghi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aggregazione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giovanile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qualità</a:t>
            </a:r>
            <a:r>
              <a:rPr lang="en-GB" sz="2000" b="1" dirty="0">
                <a:latin typeface="Arial" pitchFamily="34" charset="0"/>
              </a:rPr>
              <a:t>, </a:t>
            </a:r>
            <a:r>
              <a:rPr lang="en-GB" sz="2000" b="1" dirty="0" err="1">
                <a:latin typeface="Arial" pitchFamily="34" charset="0"/>
              </a:rPr>
              <a:t>coniugando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aspetti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sviluppo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commerciale</a:t>
            </a:r>
            <a:r>
              <a:rPr lang="en-GB" sz="2000" b="1" dirty="0">
                <a:latin typeface="Arial" pitchFamily="34" charset="0"/>
              </a:rPr>
              <a:t> con </a:t>
            </a:r>
            <a:r>
              <a:rPr lang="en-GB" sz="2000" b="1" dirty="0" err="1">
                <a:latin typeface="Arial" pitchFamily="34" charset="0"/>
              </a:rPr>
              <a:t>quelli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sviluppo</a:t>
            </a:r>
            <a:r>
              <a:rPr lang="en-GB" sz="2000" b="1" dirty="0">
                <a:latin typeface="Arial" pitchFamily="34" charset="0"/>
              </a:rPr>
              <a:t> di </a:t>
            </a:r>
            <a:r>
              <a:rPr lang="en-GB" sz="2000" b="1" dirty="0" err="1">
                <a:latin typeface="Arial" pitchFamily="34" charset="0"/>
              </a:rPr>
              <a:t>sicurezza</a:t>
            </a:r>
            <a:r>
              <a:rPr lang="en-GB" sz="2000" b="1" dirty="0">
                <a:latin typeface="Arial" pitchFamily="34" charset="0"/>
              </a:rPr>
              <a:t> </a:t>
            </a:r>
            <a:r>
              <a:rPr lang="en-GB" sz="2000" b="1" dirty="0" err="1">
                <a:latin typeface="Arial" pitchFamily="34" charset="0"/>
              </a:rPr>
              <a:t>pubblica</a:t>
            </a:r>
            <a:r>
              <a:rPr lang="en-GB" sz="2000" b="1" dirty="0">
                <a:latin typeface="Arial" pitchFamily="34" charset="0"/>
              </a:rPr>
              <a:t>.</a:t>
            </a:r>
          </a:p>
          <a:p>
            <a:pPr algn="just" eaLnBrk="1" hangingPunct="1">
              <a:lnSpc>
                <a:spcPct val="100000"/>
              </a:lnSpc>
              <a:spcBef>
                <a:spcPts val="5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sz="2000" b="1" dirty="0">
              <a:latin typeface="Arial" pitchFamily="34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34175"/>
            <a:ext cx="8218488" cy="525401"/>
          </a:xfrm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buClr>
                <a:srgbClr val="FFFFFF"/>
              </a:buClr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 dirty="0">
                <a:solidFill>
                  <a:srgbClr val="FFFFFF"/>
                </a:solidFill>
                <a:latin typeface="Arial" pitchFamily="34" charset="0"/>
              </a:rPr>
              <a:t>FINALITÀ  </a:t>
            </a:r>
            <a:r>
              <a:rPr lang="en-GB" sz="2800" dirty="0" err="1">
                <a:solidFill>
                  <a:srgbClr val="FFFFFF"/>
                </a:solidFill>
                <a:latin typeface="Arial" pitchFamily="34" charset="0"/>
              </a:rPr>
              <a:t>complessive</a:t>
            </a:r>
            <a:r>
              <a:rPr lang="en-GB" sz="2800" dirty="0">
                <a:solidFill>
                  <a:srgbClr val="FFFFFF"/>
                </a:solidFill>
                <a:latin typeface="Arial" pitchFamily="34" charset="0"/>
              </a:rPr>
              <a:t>  del lavoro </a:t>
            </a:r>
          </a:p>
        </p:txBody>
      </p:sp>
      <p:sp>
        <p:nvSpPr>
          <p:cNvPr id="44036" name="AutoShape 3"/>
          <p:cNvSpPr>
            <a:spLocks noChangeArrowheads="1"/>
          </p:cNvSpPr>
          <p:nvPr/>
        </p:nvSpPr>
        <p:spPr bwMode="auto">
          <a:xfrm>
            <a:off x="323850" y="620713"/>
            <a:ext cx="8496300" cy="1079500"/>
          </a:xfrm>
          <a:prstGeom prst="flowChartAlternateProcess">
            <a:avLst/>
          </a:prstGeom>
          <a:noFill/>
          <a:ln w="2844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4037" name="AutoShape 4"/>
          <p:cNvSpPr>
            <a:spLocks noChangeArrowheads="1"/>
          </p:cNvSpPr>
          <p:nvPr/>
        </p:nvSpPr>
        <p:spPr bwMode="auto">
          <a:xfrm>
            <a:off x="323850" y="5516563"/>
            <a:ext cx="8496300" cy="1079500"/>
          </a:xfrm>
          <a:prstGeom prst="flowChartAlternateProcess">
            <a:avLst/>
          </a:prstGeom>
          <a:noFill/>
          <a:ln w="2844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foto COOPERATIVA tutte o quasi\alcprevyear2011\DSC_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3410"/>
            <a:ext cx="1125321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840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9EBAE7F-2069-4508-A225-B9A18AB5E9D6" descr="19EBAE7F-2069-4508-A225-B9A18AB5E9D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896448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014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E122AC5-A32D-4C17-B761-19CDA44C7D32" descr="1E122AC5-A32D-4C17-B761-19CDA44C7D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256000" cy="910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415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07968E1-0673-4408-BF4C-223F8186538B" descr="B07968E1-0673-4408-BF4C-223F8186538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256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431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I PRESUPPOSTI DEL LAVORO NEL MONDO  DIVERTIMENTO SI CURA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i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Gli interventi nel Mondo del divertimento e dei consumi giovanili devono fare i conti con un </a:t>
            </a:r>
            <a:r>
              <a:rPr lang="it-IT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sistema di valori e di azioni specifici e devono essere  volti prioritariamente a promuovere consapevolezza, competenza e senso di responsabilità delle persone e delle comunità</a:t>
            </a:r>
            <a:r>
              <a:rPr lang="it-IT" i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 nella definizione del loro benessere.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i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In questa ottica, </a:t>
            </a:r>
            <a:r>
              <a:rPr lang="it-IT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la salute è intesa come un processo che mette dinamicamente in gioco rispettandole conoscenze, valori, bisogni, opportunità, culture ma anche la ricerca di piacere connessa a tali mondi; </a:t>
            </a:r>
          </a:p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La tutela della salute diventa un lavoro sulle dimensioni di significato del consumo in contesti specifici in una mediazione continua tra scelte personali e responsabilità sociale, all’interno di  contesti in continua evoluzione(la notte,il </a:t>
            </a:r>
            <a:r>
              <a:rPr lang="it-IT" b="1" dirty="0" err="1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loisir</a:t>
            </a:r>
            <a:r>
              <a:rPr lang="it-IT" b="1" dirty="0">
                <a:solidFill>
                  <a:srgbClr val="FFFF99"/>
                </a:solidFill>
                <a:latin typeface="Verdana" pitchFamily="34" charset="0"/>
                <a:cs typeface="Times New Roman" pitchFamily="18" charset="0"/>
              </a:rPr>
              <a:t> ecc)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  <a:ln>
            <a:solidFill>
              <a:srgbClr val="000099"/>
            </a:solidFill>
          </a:ln>
        </p:spPr>
        <p:txBody>
          <a:bodyPr/>
          <a:lstStyle/>
          <a:p>
            <a:pPr marL="0" marR="0" lvl="0" indent="0" algn="ctr" defTabSz="449263" rtl="0" eaLnBrk="0" fontAlgn="base" latinLnBrk="0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E5E5FF"/>
              </a:buClr>
              <a:buSzPct val="100000"/>
              <a:buFont typeface="Garamond" pitchFamily="18" charset="0"/>
              <a:buNone/>
              <a:tabLst/>
              <a:defRPr/>
            </a:pPr>
            <a:r>
              <a:rPr kumimoji="0" lang="it-IT" sz="4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Priorità quindi degli</a:t>
            </a:r>
            <a:r>
              <a:rPr kumimoji="0" lang="it-IT" sz="4400" b="1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interventi </a:t>
            </a:r>
            <a:endParaRPr kumimoji="0" lang="it-IT" sz="4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057303"/>
            <a:ext cx="9144000" cy="537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531813" indent="-531813">
              <a:lnSpc>
                <a:spcPct val="120000"/>
              </a:lnSpc>
              <a:buClr>
                <a:srgbClr val="000099"/>
              </a:buClr>
            </a:pPr>
            <a:r>
              <a:rPr lang="it-IT" dirty="0"/>
              <a:t>1  Creare contesti di attenzione ai possibili rischi ed alla gestione delle dinamiche conseguenti  creare condizioni di contatto precoce  per migliorare informazioni e consapevolezza sui danni connessi al consumo problematico ( etilometro, preservativo, narcotest …)</a:t>
            </a:r>
          </a:p>
          <a:p>
            <a:pPr marL="531813" indent="-531813">
              <a:lnSpc>
                <a:spcPct val="120000"/>
              </a:lnSpc>
              <a:buClr>
                <a:srgbClr val="000099"/>
              </a:buClr>
            </a:pPr>
            <a:r>
              <a:rPr lang="it-IT" dirty="0"/>
              <a:t>2  creare azioni per ridurre la pericolosità o dannosità psicofisica dovute alla sostanza o alle sostanze da taglio o al mix del </a:t>
            </a:r>
            <a:r>
              <a:rPr lang="it-IT" dirty="0" err="1"/>
              <a:t>policonsumo</a:t>
            </a:r>
            <a:endParaRPr lang="it-IT" dirty="0"/>
          </a:p>
          <a:p>
            <a:pPr marL="531813" indent="-531813">
              <a:lnSpc>
                <a:spcPct val="120000"/>
              </a:lnSpc>
              <a:buClr>
                <a:srgbClr val="000099"/>
              </a:buClr>
            </a:pPr>
            <a:r>
              <a:rPr lang="it-IT" dirty="0"/>
              <a:t>3  creare azioni per ridurre i rischi correlati come per incidentalità  o atti di violenza  conseguenti al consumo     ( guidatore designato e azioni di responsabilità dei gestori , azioni di )</a:t>
            </a:r>
          </a:p>
          <a:p>
            <a:pPr marL="531813" indent="-531813">
              <a:lnSpc>
                <a:spcPct val="120000"/>
              </a:lnSpc>
              <a:buClr>
                <a:srgbClr val="000099"/>
              </a:buClr>
            </a:pPr>
            <a:r>
              <a:rPr lang="it-IT" dirty="0"/>
              <a:t>4  creare azioni per aumentare la qualità di vita, ridurre il disagio psicologico e la stigmatizzazione  e migliorare se necessario l’accesso ai servizi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8600" y="260350"/>
            <a:ext cx="8915400" cy="636905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it-IT" sz="4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              </a:t>
            </a:r>
            <a:r>
              <a:rPr lang="it-IT" sz="4000" b="1" u="sng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PRESUPPOSTI</a:t>
            </a:r>
            <a:br>
              <a:rPr lang="it-IT" sz="4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it-IT" sz="1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- l’adozione di una strategia d’ intervento precoce  e di allerta volto al contenimento dei rischi connessi a tali consumi, richiede  una  </a:t>
            </a:r>
            <a:r>
              <a:rPr lang="it-IT" sz="2800" b="1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pragmaticità</a:t>
            </a:r>
            <a:r>
              <a:rPr lang="it-IT" sz="28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 e conoscenza di tali  fenomeni per  la quale i soli strumenti epidemiologici e di cura  risultano o troppo lenti o inefficaci ( si parla di circa 8 anni dal momento del primo consumo prima dell’eventuale accesso ai servizi  di cura). </a:t>
            </a:r>
          </a:p>
          <a:p>
            <a:pPr>
              <a:lnSpc>
                <a:spcPct val="97000"/>
              </a:lnSpc>
              <a:buClr>
                <a:srgbClr val="E5E5FF"/>
              </a:buClr>
              <a:buFont typeface="Garamond" pitchFamily="18" charset="0"/>
              <a:buNone/>
              <a:defRPr/>
            </a:pPr>
            <a:r>
              <a:rPr lang="it-IT" sz="2800" b="1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la popolazione dei consumatori di alcol, droghe e di sostanze psicotrope, le loro abitudini assuntive e le tipologie delle sostanze circolanti nel mercato illecito non sono attualmente agganciate, conosciute e contrastate in maniera significativa dal sistema dei servizi</a:t>
            </a:r>
            <a:br>
              <a:rPr lang="it-IT" sz="2800" b="1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it-IT" sz="2800" b="1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br>
              <a:rPr lang="it-IT" sz="2800" b="1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it-IT" sz="1400" b="1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it-IT" sz="1400" b="1" kern="0" dirty="0">
                <a:solidFill>
                  <a:srgbClr val="FF9DC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it-IT" sz="4400" b="1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Garamond"/>
        <a:ea typeface="MS Gothic"/>
        <a:cs typeface=""/>
      </a:majorFont>
      <a:minorFont>
        <a:latin typeface="Garamond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MS Gothic" pitchFamily="49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Garamond"/>
        <a:ea typeface="MS Gothic"/>
        <a:cs typeface=""/>
      </a:majorFont>
      <a:minorFont>
        <a:latin typeface="Garamond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MS Gothic" pitchFamily="49" charset="-128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1489</Words>
  <Application>Microsoft Office PowerPoint</Application>
  <PresentationFormat>Presentazione su schermo (4:3)</PresentationFormat>
  <Paragraphs>96</Paragraphs>
  <Slides>22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34" baseType="lpstr">
      <vt:lpstr>Arial</vt:lpstr>
      <vt:lpstr>Arial Narrow</vt:lpstr>
      <vt:lpstr>Calisto MT</vt:lpstr>
      <vt:lpstr>Garamond</vt:lpstr>
      <vt:lpstr>StarSymbol</vt:lpstr>
      <vt:lpstr>Times New Roman</vt:lpstr>
      <vt:lpstr>Verdana</vt:lpstr>
      <vt:lpstr>Wingdings</vt:lpstr>
      <vt:lpstr>Struttura predefinita</vt:lpstr>
      <vt:lpstr>1_Struttura predefinita</vt:lpstr>
      <vt:lpstr>Diapositiva</vt:lpstr>
      <vt:lpstr>Grafico</vt:lpstr>
      <vt:lpstr>Interventi di comunità e di riduzione del rischi e  consumi   giovanili   De Facci Riccardo   - CNCA . Coop Lotta contro l’Emarginazione          Esperto di progettazione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• Lavorare sui fattori di auto ed etero protezione delle persone e sul concetto  di resilienza ( informazione specifica  ed empowerment delle competenze individuali e gruppali, presenza di operatori preparati nei contesti di abuso e di consumo potenzialmente problematico)  • agire sullo sviluppo della consapevolezza sui fattori di rischio connessi al consumo e della vulnerabilità sia a livello individuale che a livello sociale (utilizzo di strumenti di consapevolezza, etilometro, narcotest, counseling individuale, giudatore designato) </vt:lpstr>
      <vt:lpstr>Presentazione standard di PowerPoint</vt:lpstr>
      <vt:lpstr>Quali servizi di rdr per il loisir ?</vt:lpstr>
      <vt:lpstr>Presentazione standard di PowerPoint</vt:lpstr>
      <vt:lpstr>Presentazione standard di PowerPoint</vt:lpstr>
      <vt:lpstr>Presentazione standard di PowerPoint</vt:lpstr>
      <vt:lpstr>FINALITÀ  complessive  del lavoro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Riccardo De Facci Esperto di progettazione sociale  Per una notte ed un piacere di qualità un patto territoriale di sviluppo ………..</dc:title>
  <dc:creator>Riccardo Defacci</dc:creator>
  <cp:lastModifiedBy>tommi mairaghi</cp:lastModifiedBy>
  <cp:revision>52</cp:revision>
  <dcterms:modified xsi:type="dcterms:W3CDTF">2023-05-31T11:59:02Z</dcterms:modified>
</cp:coreProperties>
</file>