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565" r:id="rId2"/>
    <p:sldId id="559" r:id="rId3"/>
    <p:sldId id="426" r:id="rId4"/>
    <p:sldId id="427" r:id="rId5"/>
    <p:sldId id="428" r:id="rId6"/>
    <p:sldId id="429" r:id="rId7"/>
    <p:sldId id="431" r:id="rId8"/>
    <p:sldId id="432" r:id="rId9"/>
    <p:sldId id="433" r:id="rId10"/>
    <p:sldId id="434" r:id="rId11"/>
    <p:sldId id="435" r:id="rId12"/>
    <p:sldId id="450" r:id="rId13"/>
    <p:sldId id="439" r:id="rId14"/>
    <p:sldId id="440" r:id="rId15"/>
    <p:sldId id="441" r:id="rId16"/>
    <p:sldId id="442" r:id="rId17"/>
    <p:sldId id="443" r:id="rId18"/>
    <p:sldId id="564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Wingdings 3" pitchFamily="18" charset="2"/>
      <p:regular r:id="rId25"/>
    </p:embeddedFont>
    <p:embeddedFont>
      <p:font typeface="Playfair Display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CFC"/>
    <a:srgbClr val="F2F2F2"/>
    <a:srgbClr val="FBFA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B5643-6FC2-4CDC-AAC3-20C82F8B8D53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#1" csCatId="colorful" phldr="1"/>
      <dgm:spPr/>
    </dgm:pt>
    <dgm:pt modelId="{5E52EC73-E66E-48CB-A70E-BB4809990734}">
      <dgm:prSet phldrT="[Testo]"/>
      <dgm:spPr>
        <a:ln>
          <a:noFill/>
        </a:ln>
      </dgm:spPr>
      <dgm:t>
        <a:bodyPr/>
        <a:lstStyle/>
        <a:p>
          <a:r>
            <a:rPr lang="it-IT" b="1" dirty="0"/>
            <a:t>ANALISI</a:t>
          </a:r>
        </a:p>
      </dgm:t>
    </dgm:pt>
    <dgm:pt modelId="{E3654319-4077-443A-8924-B8E18C4F4278}" type="parTrans" cxnId="{E859C1DF-EEBE-4CE4-B1D4-C203CCA5D91E}">
      <dgm:prSet/>
      <dgm:spPr/>
      <dgm:t>
        <a:bodyPr/>
        <a:lstStyle/>
        <a:p>
          <a:endParaRPr lang="it-IT" b="1"/>
        </a:p>
      </dgm:t>
    </dgm:pt>
    <dgm:pt modelId="{9A11BE5F-D05C-4E42-8F05-4F82B5097893}" type="sibTrans" cxnId="{E859C1DF-EEBE-4CE4-B1D4-C203CCA5D91E}">
      <dgm:prSet/>
      <dgm:spPr/>
      <dgm:t>
        <a:bodyPr/>
        <a:lstStyle/>
        <a:p>
          <a:endParaRPr lang="it-IT" b="1"/>
        </a:p>
      </dgm:t>
    </dgm:pt>
    <dgm:pt modelId="{9E19EF73-2257-4EE1-A154-4236FF65167D}">
      <dgm:prSet phldrT="[Testo]"/>
      <dgm:spPr>
        <a:ln>
          <a:noFill/>
        </a:ln>
      </dgm:spPr>
      <dgm:t>
        <a:bodyPr/>
        <a:lstStyle/>
        <a:p>
          <a:r>
            <a:rPr lang="it-IT" b="1" dirty="0"/>
            <a:t>STRATEGIA</a:t>
          </a:r>
        </a:p>
      </dgm:t>
    </dgm:pt>
    <dgm:pt modelId="{292AD951-E52D-4A5A-A49D-94242D5E08BC}" type="parTrans" cxnId="{E2AA6083-307E-47A5-A178-7392F7A8A0AF}">
      <dgm:prSet/>
      <dgm:spPr/>
      <dgm:t>
        <a:bodyPr/>
        <a:lstStyle/>
        <a:p>
          <a:endParaRPr lang="it-IT" b="1"/>
        </a:p>
      </dgm:t>
    </dgm:pt>
    <dgm:pt modelId="{5C584628-105B-418F-B84F-3CF9D1FD63F2}" type="sibTrans" cxnId="{E2AA6083-307E-47A5-A178-7392F7A8A0AF}">
      <dgm:prSet/>
      <dgm:spPr/>
      <dgm:t>
        <a:bodyPr/>
        <a:lstStyle/>
        <a:p>
          <a:endParaRPr lang="it-IT" b="1"/>
        </a:p>
      </dgm:t>
    </dgm:pt>
    <dgm:pt modelId="{E64B50FE-9C04-4DCB-86A9-06647011C414}">
      <dgm:prSet phldrT="[Testo]"/>
      <dgm:spPr>
        <a:ln>
          <a:noFill/>
        </a:ln>
      </dgm:spPr>
      <dgm:t>
        <a:bodyPr/>
        <a:lstStyle/>
        <a:p>
          <a:r>
            <a:rPr lang="it-IT" b="1" dirty="0"/>
            <a:t>PIANIFICAZIONE</a:t>
          </a:r>
        </a:p>
      </dgm:t>
    </dgm:pt>
    <dgm:pt modelId="{424CADAE-525F-4F40-BDCA-7CFD7B44A285}" type="parTrans" cxnId="{E9EA3E45-89B6-476B-B76E-AC31F3BE79B4}">
      <dgm:prSet/>
      <dgm:spPr/>
      <dgm:t>
        <a:bodyPr/>
        <a:lstStyle/>
        <a:p>
          <a:endParaRPr lang="it-IT" b="1"/>
        </a:p>
      </dgm:t>
    </dgm:pt>
    <dgm:pt modelId="{668F54B8-CB8F-41E0-8BD2-AB4A2DB07EE9}" type="sibTrans" cxnId="{E9EA3E45-89B6-476B-B76E-AC31F3BE79B4}">
      <dgm:prSet/>
      <dgm:spPr/>
      <dgm:t>
        <a:bodyPr/>
        <a:lstStyle/>
        <a:p>
          <a:endParaRPr lang="it-IT" b="1"/>
        </a:p>
      </dgm:t>
    </dgm:pt>
    <dgm:pt modelId="{26A7EE9D-5B29-4BCD-B809-04852A8DCF6E}">
      <dgm:prSet/>
      <dgm:spPr>
        <a:ln>
          <a:noFill/>
        </a:ln>
      </dgm:spPr>
      <dgm:t>
        <a:bodyPr/>
        <a:lstStyle/>
        <a:p>
          <a:r>
            <a:rPr lang="it-IT" b="1" dirty="0"/>
            <a:t>PROGETTAZIONE</a:t>
          </a:r>
        </a:p>
      </dgm:t>
    </dgm:pt>
    <dgm:pt modelId="{CC5FBC0F-B344-4093-A6A3-1BD572569B3C}" type="parTrans" cxnId="{B097A147-3742-4A11-B2DF-9F6E83466457}">
      <dgm:prSet/>
      <dgm:spPr/>
      <dgm:t>
        <a:bodyPr/>
        <a:lstStyle/>
        <a:p>
          <a:endParaRPr lang="it-IT" b="1"/>
        </a:p>
      </dgm:t>
    </dgm:pt>
    <dgm:pt modelId="{4F7AB74B-C80B-4F0B-9454-05A19ADCB4BC}" type="sibTrans" cxnId="{B097A147-3742-4A11-B2DF-9F6E83466457}">
      <dgm:prSet/>
      <dgm:spPr/>
      <dgm:t>
        <a:bodyPr/>
        <a:lstStyle/>
        <a:p>
          <a:endParaRPr lang="it-IT" b="1"/>
        </a:p>
      </dgm:t>
    </dgm:pt>
    <dgm:pt modelId="{871A72F4-6C7D-40C5-888A-1C2CC3B387EC}">
      <dgm:prSet/>
      <dgm:spPr>
        <a:ln>
          <a:noFill/>
        </a:ln>
      </dgm:spPr>
      <dgm:t>
        <a:bodyPr/>
        <a:lstStyle/>
        <a:p>
          <a:r>
            <a:rPr lang="it-IT" b="1" dirty="0"/>
            <a:t>MONITORAGGIO E VALUTAZIONE</a:t>
          </a:r>
        </a:p>
      </dgm:t>
    </dgm:pt>
    <dgm:pt modelId="{22F46BD3-7756-44E5-A409-889C508CD179}" type="parTrans" cxnId="{49E14D42-EE35-44E5-9605-6AAE25928DCE}">
      <dgm:prSet/>
      <dgm:spPr/>
      <dgm:t>
        <a:bodyPr/>
        <a:lstStyle/>
        <a:p>
          <a:endParaRPr lang="it-IT" b="1"/>
        </a:p>
      </dgm:t>
    </dgm:pt>
    <dgm:pt modelId="{9D1C041D-EB2B-4DB0-BD30-6C8335EE7A07}" type="sibTrans" cxnId="{49E14D42-EE35-44E5-9605-6AAE25928DCE}">
      <dgm:prSet/>
      <dgm:spPr/>
      <dgm:t>
        <a:bodyPr/>
        <a:lstStyle/>
        <a:p>
          <a:endParaRPr lang="it-IT" b="1"/>
        </a:p>
      </dgm:t>
    </dgm:pt>
    <dgm:pt modelId="{1918D996-11A4-4423-95EF-3BB8C8A2691D}" type="pres">
      <dgm:prSet presAssocID="{552B5643-6FC2-4CDC-AAC3-20C82F8B8D53}" presName="linearFlow" presStyleCnt="0">
        <dgm:presLayoutVars>
          <dgm:dir/>
          <dgm:resizeHandles val="exact"/>
        </dgm:presLayoutVars>
      </dgm:prSet>
      <dgm:spPr/>
    </dgm:pt>
    <dgm:pt modelId="{D013AC92-6841-407E-BF07-F17D51D97A06}" type="pres">
      <dgm:prSet presAssocID="{5E52EC73-E66E-48CB-A70E-BB4809990734}" presName="comp" presStyleCnt="0"/>
      <dgm:spPr/>
    </dgm:pt>
    <dgm:pt modelId="{98F0AA61-56CD-4C3E-92BF-8C7C1B240D88}" type="pres">
      <dgm:prSet presAssocID="{5E52EC73-E66E-48CB-A70E-BB4809990734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BC103B-55AE-4F56-95DF-41FF39D988F6}" type="pres">
      <dgm:prSet presAssocID="{5E52EC73-E66E-48CB-A70E-BB4809990734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ente di ingrandimento"/>
        </a:ext>
      </dgm:extLst>
    </dgm:pt>
    <dgm:pt modelId="{72CF2346-7F73-48D6-A370-F68732DFD840}" type="pres">
      <dgm:prSet presAssocID="{9A11BE5F-D05C-4E42-8F05-4F82B5097893}" presName="sibTrans" presStyleCnt="0"/>
      <dgm:spPr/>
    </dgm:pt>
    <dgm:pt modelId="{D770EFB4-6730-423B-A5D0-86B401D6C8A2}" type="pres">
      <dgm:prSet presAssocID="{9E19EF73-2257-4EE1-A154-4236FF65167D}" presName="comp" presStyleCnt="0"/>
      <dgm:spPr/>
    </dgm:pt>
    <dgm:pt modelId="{C21479F1-C8C3-4663-9659-CC1D128CC23B}" type="pres">
      <dgm:prSet presAssocID="{9E19EF73-2257-4EE1-A154-4236FF65167D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A886AF-DB70-452A-9662-FA6B3BF8B0E0}" type="pres">
      <dgm:prSet presAssocID="{9E19EF73-2257-4EE1-A154-4236FF65167D}" presName="rect1" presStyleLbl="l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Testa con ingranaggi"/>
        </a:ext>
      </dgm:extLst>
    </dgm:pt>
    <dgm:pt modelId="{35B0C5A7-2602-4953-9F71-768575A36703}" type="pres">
      <dgm:prSet presAssocID="{5C584628-105B-418F-B84F-3CF9D1FD63F2}" presName="sibTrans" presStyleCnt="0"/>
      <dgm:spPr/>
    </dgm:pt>
    <dgm:pt modelId="{46D4EFC6-0DA5-4CF1-8C68-2B0A1FB7E552}" type="pres">
      <dgm:prSet presAssocID="{E64B50FE-9C04-4DCB-86A9-06647011C414}" presName="comp" presStyleCnt="0"/>
      <dgm:spPr/>
    </dgm:pt>
    <dgm:pt modelId="{F19C9205-2E05-4259-A689-8F5415CF7BAC}" type="pres">
      <dgm:prSet presAssocID="{E64B50FE-9C04-4DCB-86A9-06647011C414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1AC4DB-D9FC-4804-97DC-EDD32D4A5370}" type="pres">
      <dgm:prSet presAssocID="{E64B50FE-9C04-4DCB-86A9-06647011C414}" presName="rect1" presStyleLbl="l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Rete"/>
        </a:ext>
      </dgm:extLst>
    </dgm:pt>
    <dgm:pt modelId="{29C2D0BB-748C-4FFB-9F4A-62D677BD1035}" type="pres">
      <dgm:prSet presAssocID="{668F54B8-CB8F-41E0-8BD2-AB4A2DB07EE9}" presName="sibTrans" presStyleCnt="0"/>
      <dgm:spPr/>
    </dgm:pt>
    <dgm:pt modelId="{4F539B71-4574-4D8F-BADA-FE2C12550935}" type="pres">
      <dgm:prSet presAssocID="{26A7EE9D-5B29-4BCD-B809-04852A8DCF6E}" presName="comp" presStyleCnt="0"/>
      <dgm:spPr/>
    </dgm:pt>
    <dgm:pt modelId="{5007D404-8C4A-4115-B770-4C024A5F2F10}" type="pres">
      <dgm:prSet presAssocID="{26A7EE9D-5B29-4BCD-B809-04852A8DCF6E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145735-17CA-4126-B839-3338C23B49BB}" type="pres">
      <dgm:prSet presAssocID="{26A7EE9D-5B29-4BCD-B809-04852A8DCF6E}" presName="rect1" presStyleLbl="l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Elenco"/>
        </a:ext>
      </dgm:extLst>
    </dgm:pt>
    <dgm:pt modelId="{8E1713CB-DF00-428C-BEC0-6642590DDA00}" type="pres">
      <dgm:prSet presAssocID="{4F7AB74B-C80B-4F0B-9454-05A19ADCB4BC}" presName="sibTrans" presStyleCnt="0"/>
      <dgm:spPr/>
    </dgm:pt>
    <dgm:pt modelId="{C2309D2C-4557-4B96-8107-AC1052735814}" type="pres">
      <dgm:prSet presAssocID="{871A72F4-6C7D-40C5-888A-1C2CC3B387EC}" presName="comp" presStyleCnt="0"/>
      <dgm:spPr/>
    </dgm:pt>
    <dgm:pt modelId="{CCB4D886-3E73-4ACA-A927-0911623B4751}" type="pres">
      <dgm:prSet presAssocID="{871A72F4-6C7D-40C5-888A-1C2CC3B387EC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85569-18A8-4AF9-95EF-940124E85536}" type="pres">
      <dgm:prSet presAssocID="{871A72F4-6C7D-40C5-888A-1C2CC3B387EC}" presName="rect1" presStyleLbl="l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trumenti"/>
        </a:ext>
      </dgm:extLst>
    </dgm:pt>
  </dgm:ptLst>
  <dgm:cxnLst>
    <dgm:cxn modelId="{5526C319-A309-41F4-B33D-62B429CDE838}" type="presOf" srcId="{9E19EF73-2257-4EE1-A154-4236FF65167D}" destId="{C21479F1-C8C3-4663-9659-CC1D128CC23B}" srcOrd="0" destOrd="0" presId="urn:microsoft.com/office/officeart/2008/layout/AlternatingPictureBlocks"/>
    <dgm:cxn modelId="{E859C1DF-EEBE-4CE4-B1D4-C203CCA5D91E}" srcId="{552B5643-6FC2-4CDC-AAC3-20C82F8B8D53}" destId="{5E52EC73-E66E-48CB-A70E-BB4809990734}" srcOrd="0" destOrd="0" parTransId="{E3654319-4077-443A-8924-B8E18C4F4278}" sibTransId="{9A11BE5F-D05C-4E42-8F05-4F82B5097893}"/>
    <dgm:cxn modelId="{480E483E-6926-483C-8AFD-A586BC6C78CD}" type="presOf" srcId="{E64B50FE-9C04-4DCB-86A9-06647011C414}" destId="{F19C9205-2E05-4259-A689-8F5415CF7BAC}" srcOrd="0" destOrd="0" presId="urn:microsoft.com/office/officeart/2008/layout/AlternatingPictureBlocks"/>
    <dgm:cxn modelId="{E2AA6083-307E-47A5-A178-7392F7A8A0AF}" srcId="{552B5643-6FC2-4CDC-AAC3-20C82F8B8D53}" destId="{9E19EF73-2257-4EE1-A154-4236FF65167D}" srcOrd="1" destOrd="0" parTransId="{292AD951-E52D-4A5A-A49D-94242D5E08BC}" sibTransId="{5C584628-105B-418F-B84F-3CF9D1FD63F2}"/>
    <dgm:cxn modelId="{54269944-25D6-4700-93E4-82660F977B0C}" type="presOf" srcId="{552B5643-6FC2-4CDC-AAC3-20C82F8B8D53}" destId="{1918D996-11A4-4423-95EF-3BB8C8A2691D}" srcOrd="0" destOrd="0" presId="urn:microsoft.com/office/officeart/2008/layout/AlternatingPictureBlocks"/>
    <dgm:cxn modelId="{E9EA3E45-89B6-476B-B76E-AC31F3BE79B4}" srcId="{552B5643-6FC2-4CDC-AAC3-20C82F8B8D53}" destId="{E64B50FE-9C04-4DCB-86A9-06647011C414}" srcOrd="2" destOrd="0" parTransId="{424CADAE-525F-4F40-BDCA-7CFD7B44A285}" sibTransId="{668F54B8-CB8F-41E0-8BD2-AB4A2DB07EE9}"/>
    <dgm:cxn modelId="{4399A270-AD2B-4A60-8408-FEABD58C7719}" type="presOf" srcId="{871A72F4-6C7D-40C5-888A-1C2CC3B387EC}" destId="{CCB4D886-3E73-4ACA-A927-0911623B4751}" srcOrd="0" destOrd="0" presId="urn:microsoft.com/office/officeart/2008/layout/AlternatingPictureBlocks"/>
    <dgm:cxn modelId="{49E14D42-EE35-44E5-9605-6AAE25928DCE}" srcId="{552B5643-6FC2-4CDC-AAC3-20C82F8B8D53}" destId="{871A72F4-6C7D-40C5-888A-1C2CC3B387EC}" srcOrd="4" destOrd="0" parTransId="{22F46BD3-7756-44E5-A409-889C508CD179}" sibTransId="{9D1C041D-EB2B-4DB0-BD30-6C8335EE7A07}"/>
    <dgm:cxn modelId="{C3F0F498-4093-4926-BA56-57BFA731B300}" type="presOf" srcId="{5E52EC73-E66E-48CB-A70E-BB4809990734}" destId="{98F0AA61-56CD-4C3E-92BF-8C7C1B240D88}" srcOrd="0" destOrd="0" presId="urn:microsoft.com/office/officeart/2008/layout/AlternatingPictureBlocks"/>
    <dgm:cxn modelId="{43D992EC-59FD-4D2D-A92C-E818089D51BD}" type="presOf" srcId="{26A7EE9D-5B29-4BCD-B809-04852A8DCF6E}" destId="{5007D404-8C4A-4115-B770-4C024A5F2F10}" srcOrd="0" destOrd="0" presId="urn:microsoft.com/office/officeart/2008/layout/AlternatingPictureBlocks"/>
    <dgm:cxn modelId="{B097A147-3742-4A11-B2DF-9F6E83466457}" srcId="{552B5643-6FC2-4CDC-AAC3-20C82F8B8D53}" destId="{26A7EE9D-5B29-4BCD-B809-04852A8DCF6E}" srcOrd="3" destOrd="0" parTransId="{CC5FBC0F-B344-4093-A6A3-1BD572569B3C}" sibTransId="{4F7AB74B-C80B-4F0B-9454-05A19ADCB4BC}"/>
    <dgm:cxn modelId="{A113DB77-E6B2-4053-869C-E6F28F3770BD}" type="presParOf" srcId="{1918D996-11A4-4423-95EF-3BB8C8A2691D}" destId="{D013AC92-6841-407E-BF07-F17D51D97A06}" srcOrd="0" destOrd="0" presId="urn:microsoft.com/office/officeart/2008/layout/AlternatingPictureBlocks"/>
    <dgm:cxn modelId="{9ED3AA73-D2C7-4D7A-AC63-2D8E5354C896}" type="presParOf" srcId="{D013AC92-6841-407E-BF07-F17D51D97A06}" destId="{98F0AA61-56CD-4C3E-92BF-8C7C1B240D88}" srcOrd="0" destOrd="0" presId="urn:microsoft.com/office/officeart/2008/layout/AlternatingPictureBlocks"/>
    <dgm:cxn modelId="{48D9D04E-30CF-4996-B964-4BB3A7D26F84}" type="presParOf" srcId="{D013AC92-6841-407E-BF07-F17D51D97A06}" destId="{26BC103B-55AE-4F56-95DF-41FF39D988F6}" srcOrd="1" destOrd="0" presId="urn:microsoft.com/office/officeart/2008/layout/AlternatingPictureBlocks"/>
    <dgm:cxn modelId="{2E578FCD-CA2E-4FB8-84FD-E932116B3D3B}" type="presParOf" srcId="{1918D996-11A4-4423-95EF-3BB8C8A2691D}" destId="{72CF2346-7F73-48D6-A370-F68732DFD840}" srcOrd="1" destOrd="0" presId="urn:microsoft.com/office/officeart/2008/layout/AlternatingPictureBlocks"/>
    <dgm:cxn modelId="{0A206CD5-FD97-479C-A7A2-99403917BB9F}" type="presParOf" srcId="{1918D996-11A4-4423-95EF-3BB8C8A2691D}" destId="{D770EFB4-6730-423B-A5D0-86B401D6C8A2}" srcOrd="2" destOrd="0" presId="urn:microsoft.com/office/officeart/2008/layout/AlternatingPictureBlocks"/>
    <dgm:cxn modelId="{0C4156A4-E3B0-46BD-973D-39D9B7307FA9}" type="presParOf" srcId="{D770EFB4-6730-423B-A5D0-86B401D6C8A2}" destId="{C21479F1-C8C3-4663-9659-CC1D128CC23B}" srcOrd="0" destOrd="0" presId="urn:microsoft.com/office/officeart/2008/layout/AlternatingPictureBlocks"/>
    <dgm:cxn modelId="{3BBF00CE-57A2-4772-9AD0-9D47B0F8D0C8}" type="presParOf" srcId="{D770EFB4-6730-423B-A5D0-86B401D6C8A2}" destId="{65A886AF-DB70-452A-9662-FA6B3BF8B0E0}" srcOrd="1" destOrd="0" presId="urn:microsoft.com/office/officeart/2008/layout/AlternatingPictureBlocks"/>
    <dgm:cxn modelId="{32EDB66F-6C53-4959-838D-29FAEAC17D66}" type="presParOf" srcId="{1918D996-11A4-4423-95EF-3BB8C8A2691D}" destId="{35B0C5A7-2602-4953-9F71-768575A36703}" srcOrd="3" destOrd="0" presId="urn:microsoft.com/office/officeart/2008/layout/AlternatingPictureBlocks"/>
    <dgm:cxn modelId="{D2FB0DC8-BECA-43F8-ABBF-154BA20209B7}" type="presParOf" srcId="{1918D996-11A4-4423-95EF-3BB8C8A2691D}" destId="{46D4EFC6-0DA5-4CF1-8C68-2B0A1FB7E552}" srcOrd="4" destOrd="0" presId="urn:microsoft.com/office/officeart/2008/layout/AlternatingPictureBlocks"/>
    <dgm:cxn modelId="{AF51AE6D-FCBC-436A-AC66-8B3ACF5B4CC4}" type="presParOf" srcId="{46D4EFC6-0DA5-4CF1-8C68-2B0A1FB7E552}" destId="{F19C9205-2E05-4259-A689-8F5415CF7BAC}" srcOrd="0" destOrd="0" presId="urn:microsoft.com/office/officeart/2008/layout/AlternatingPictureBlocks"/>
    <dgm:cxn modelId="{FEF442D2-64E8-4B43-9090-7134DBB2867D}" type="presParOf" srcId="{46D4EFC6-0DA5-4CF1-8C68-2B0A1FB7E552}" destId="{961AC4DB-D9FC-4804-97DC-EDD32D4A5370}" srcOrd="1" destOrd="0" presId="urn:microsoft.com/office/officeart/2008/layout/AlternatingPictureBlocks"/>
    <dgm:cxn modelId="{ADBD9D24-B417-4274-A225-D37B5C94A0DC}" type="presParOf" srcId="{1918D996-11A4-4423-95EF-3BB8C8A2691D}" destId="{29C2D0BB-748C-4FFB-9F4A-62D677BD1035}" srcOrd="5" destOrd="0" presId="urn:microsoft.com/office/officeart/2008/layout/AlternatingPictureBlocks"/>
    <dgm:cxn modelId="{9B81596F-BE93-4DFA-8CE8-886AB8909C80}" type="presParOf" srcId="{1918D996-11A4-4423-95EF-3BB8C8A2691D}" destId="{4F539B71-4574-4D8F-BADA-FE2C12550935}" srcOrd="6" destOrd="0" presId="urn:microsoft.com/office/officeart/2008/layout/AlternatingPictureBlocks"/>
    <dgm:cxn modelId="{C1FF0EBD-9D32-4171-A79A-D4243B1602D7}" type="presParOf" srcId="{4F539B71-4574-4D8F-BADA-FE2C12550935}" destId="{5007D404-8C4A-4115-B770-4C024A5F2F10}" srcOrd="0" destOrd="0" presId="urn:microsoft.com/office/officeart/2008/layout/AlternatingPictureBlocks"/>
    <dgm:cxn modelId="{E5AD2049-48A3-412D-9815-793221FBE9A9}" type="presParOf" srcId="{4F539B71-4574-4D8F-BADA-FE2C12550935}" destId="{55145735-17CA-4126-B839-3338C23B49BB}" srcOrd="1" destOrd="0" presId="urn:microsoft.com/office/officeart/2008/layout/AlternatingPictureBlocks"/>
    <dgm:cxn modelId="{72563C34-EDFA-4550-A903-45B0AFB1804B}" type="presParOf" srcId="{1918D996-11A4-4423-95EF-3BB8C8A2691D}" destId="{8E1713CB-DF00-428C-BEC0-6642590DDA00}" srcOrd="7" destOrd="0" presId="urn:microsoft.com/office/officeart/2008/layout/AlternatingPictureBlocks"/>
    <dgm:cxn modelId="{DD8F82BF-18AC-4793-B743-D1B04E4FEA0B}" type="presParOf" srcId="{1918D996-11A4-4423-95EF-3BB8C8A2691D}" destId="{C2309D2C-4557-4B96-8107-AC1052735814}" srcOrd="8" destOrd="0" presId="urn:microsoft.com/office/officeart/2008/layout/AlternatingPictureBlocks"/>
    <dgm:cxn modelId="{E64936B8-516B-46FA-B529-33F5671311F9}" type="presParOf" srcId="{C2309D2C-4557-4B96-8107-AC1052735814}" destId="{CCB4D886-3E73-4ACA-A927-0911623B4751}" srcOrd="0" destOrd="0" presId="urn:microsoft.com/office/officeart/2008/layout/AlternatingPictureBlocks"/>
    <dgm:cxn modelId="{EB9C2205-1DA7-4135-BEAF-B85861FB09EA}" type="presParOf" srcId="{C2309D2C-4557-4B96-8107-AC1052735814}" destId="{1EE85569-18A8-4AF9-95EF-940124E85536}" srcOrd="1" destOrd="0" presId="urn:microsoft.com/office/officeart/2008/layout/AlternatingPictureBlock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F0AA61-56CD-4C3E-92BF-8C7C1B240D88}">
      <dsp:nvSpPr>
        <dsp:cNvPr id="0" name=""/>
        <dsp:cNvSpPr/>
      </dsp:nvSpPr>
      <dsp:spPr>
        <a:xfrm>
          <a:off x="2645211" y="108"/>
          <a:ext cx="1587460" cy="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/>
            <a:t>ANALISI</a:t>
          </a:r>
        </a:p>
      </dsp:txBody>
      <dsp:txXfrm>
        <a:off x="2645211" y="108"/>
        <a:ext cx="1587460" cy="717982"/>
      </dsp:txXfrm>
    </dsp:sp>
    <dsp:sp modelId="{26BC103B-55AE-4F56-95DF-41FF39D988F6}">
      <dsp:nvSpPr>
        <dsp:cNvPr id="0" name=""/>
        <dsp:cNvSpPr/>
      </dsp:nvSpPr>
      <dsp:spPr>
        <a:xfrm>
          <a:off x="1863328" y="108"/>
          <a:ext cx="710803" cy="7179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79F1-C8C3-4663-9659-CC1D128CC23B}">
      <dsp:nvSpPr>
        <dsp:cNvPr id="0" name=""/>
        <dsp:cNvSpPr/>
      </dsp:nvSpPr>
      <dsp:spPr>
        <a:xfrm>
          <a:off x="1863328" y="836558"/>
          <a:ext cx="1587460" cy="717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/>
            <a:t>STRATEGIA</a:t>
          </a:r>
        </a:p>
      </dsp:txBody>
      <dsp:txXfrm>
        <a:off x="1863328" y="836558"/>
        <a:ext cx="1587460" cy="717982"/>
      </dsp:txXfrm>
    </dsp:sp>
    <dsp:sp modelId="{65A886AF-DB70-452A-9662-FA6B3BF8B0E0}">
      <dsp:nvSpPr>
        <dsp:cNvPr id="0" name=""/>
        <dsp:cNvSpPr/>
      </dsp:nvSpPr>
      <dsp:spPr>
        <a:xfrm>
          <a:off x="3521868" y="836558"/>
          <a:ext cx="710803" cy="7179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C9205-2E05-4259-A689-8F5415CF7BAC}">
      <dsp:nvSpPr>
        <dsp:cNvPr id="0" name=""/>
        <dsp:cNvSpPr/>
      </dsp:nvSpPr>
      <dsp:spPr>
        <a:xfrm>
          <a:off x="2645211" y="1673008"/>
          <a:ext cx="1587460" cy="717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/>
            <a:t>PIANIFICAZIONE</a:t>
          </a:r>
        </a:p>
      </dsp:txBody>
      <dsp:txXfrm>
        <a:off x="2645211" y="1673008"/>
        <a:ext cx="1587460" cy="717982"/>
      </dsp:txXfrm>
    </dsp:sp>
    <dsp:sp modelId="{961AC4DB-D9FC-4804-97DC-EDD32D4A5370}">
      <dsp:nvSpPr>
        <dsp:cNvPr id="0" name=""/>
        <dsp:cNvSpPr/>
      </dsp:nvSpPr>
      <dsp:spPr>
        <a:xfrm>
          <a:off x="1863328" y="1673008"/>
          <a:ext cx="710803" cy="7179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7D404-8C4A-4115-B770-4C024A5F2F10}">
      <dsp:nvSpPr>
        <dsp:cNvPr id="0" name=""/>
        <dsp:cNvSpPr/>
      </dsp:nvSpPr>
      <dsp:spPr>
        <a:xfrm>
          <a:off x="1863328" y="2509458"/>
          <a:ext cx="1587460" cy="717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/>
            <a:t>PROGETTAZIONE</a:t>
          </a:r>
        </a:p>
      </dsp:txBody>
      <dsp:txXfrm>
        <a:off x="1863328" y="2509458"/>
        <a:ext cx="1587460" cy="717982"/>
      </dsp:txXfrm>
    </dsp:sp>
    <dsp:sp modelId="{55145735-17CA-4126-B839-3338C23B49BB}">
      <dsp:nvSpPr>
        <dsp:cNvPr id="0" name=""/>
        <dsp:cNvSpPr/>
      </dsp:nvSpPr>
      <dsp:spPr>
        <a:xfrm>
          <a:off x="3521868" y="2509458"/>
          <a:ext cx="710803" cy="71798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4D886-3E73-4ACA-A927-0911623B4751}">
      <dsp:nvSpPr>
        <dsp:cNvPr id="0" name=""/>
        <dsp:cNvSpPr/>
      </dsp:nvSpPr>
      <dsp:spPr>
        <a:xfrm>
          <a:off x="2645211" y="3345908"/>
          <a:ext cx="1587460" cy="717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/>
            <a:t>MONITORAGGIO E VALUTAZIONE</a:t>
          </a:r>
        </a:p>
      </dsp:txBody>
      <dsp:txXfrm>
        <a:off x="2645211" y="3345908"/>
        <a:ext cx="1587460" cy="717982"/>
      </dsp:txXfrm>
    </dsp:sp>
    <dsp:sp modelId="{1EE85569-18A8-4AF9-95EF-940124E85536}">
      <dsp:nvSpPr>
        <dsp:cNvPr id="0" name=""/>
        <dsp:cNvSpPr/>
      </dsp:nvSpPr>
      <dsp:spPr>
        <a:xfrm>
          <a:off x="1863328" y="3345908"/>
          <a:ext cx="710803" cy="7179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5527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200" b="0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6" name="Shape 115">
            <a:extLst>
              <a:ext uri="{FF2B5EF4-FFF2-40B4-BE49-F238E27FC236}">
                <a16:creationId xmlns:a16="http://schemas.microsoft.com/office/drawing/2014/main" xmlns="" id="{8F804676-AF5F-44D5-891E-FD90FFF3FAA9}"/>
              </a:ext>
            </a:extLst>
          </p:cNvPr>
          <p:cNvCxnSpPr/>
          <p:nvPr userDrawn="1"/>
        </p:nvCxnSpPr>
        <p:spPr>
          <a:xfrm>
            <a:off x="-484985" y="582861"/>
            <a:ext cx="8849400" cy="0"/>
          </a:xfrm>
          <a:prstGeom prst="straightConnector1">
            <a:avLst/>
          </a:prstGeom>
          <a:noFill/>
          <a:ln w="28575" cap="flat" cmpd="sng">
            <a:solidFill>
              <a:srgbClr val="244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Shape 116">
            <a:extLst>
              <a:ext uri="{FF2B5EF4-FFF2-40B4-BE49-F238E27FC236}">
                <a16:creationId xmlns:a16="http://schemas.microsoft.com/office/drawing/2014/main" xmlns="" id="{3C6326B4-D74C-4879-9629-402DDC002F54}"/>
              </a:ext>
            </a:extLst>
          </p:cNvPr>
          <p:cNvCxnSpPr/>
          <p:nvPr userDrawn="1"/>
        </p:nvCxnSpPr>
        <p:spPr>
          <a:xfrm>
            <a:off x="768341" y="-302677"/>
            <a:ext cx="0" cy="6487500"/>
          </a:xfrm>
          <a:prstGeom prst="straightConnector1">
            <a:avLst/>
          </a:prstGeom>
          <a:noFill/>
          <a:ln w="28575" cap="flat" cmpd="sng">
            <a:solidFill>
              <a:srgbClr val="B2476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"/>
          <a:srcRect l="6855" t="78550" r="6767" b="8608"/>
          <a:stretch/>
        </p:blipFill>
        <p:spPr>
          <a:xfrm>
            <a:off x="0" y="6560457"/>
            <a:ext cx="3065077" cy="28438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/>
          <a:srcRect l="8814" t="69132" r="61978" b="25446"/>
          <a:stretch/>
        </p:blipFill>
        <p:spPr>
          <a:xfrm>
            <a:off x="3124200" y="6640286"/>
            <a:ext cx="1879219" cy="217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userDrawn="1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None/>
              <a:defRPr sz="24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F5E28D90-23C5-4D45-9F3E-48793F9F7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0429" r="63154" b="6468"/>
          <a:stretch/>
        </p:blipFill>
        <p:spPr>
          <a:xfrm>
            <a:off x="0" y="24829"/>
            <a:ext cx="667382" cy="4996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0" y="736786"/>
            <a:ext cx="8149669" cy="50857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01600" y="6574972"/>
            <a:ext cx="6342743" cy="81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-1" y="19050"/>
            <a:ext cx="707231" cy="54700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474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144D2FAB-B8EA-48A1-9068-7CA7259549A6}"/>
              </a:ext>
            </a:extLst>
          </p:cNvPr>
          <p:cNvSpPr txBox="1">
            <a:spLocks/>
          </p:cNvSpPr>
          <p:nvPr/>
        </p:nvSpPr>
        <p:spPr>
          <a:xfrm>
            <a:off x="2459600" y="1700808"/>
            <a:ext cx="6299207" cy="22729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A8F1551-85C3-4862-936F-A6BB30CC1D2D}"/>
              </a:ext>
            </a:extLst>
          </p:cNvPr>
          <p:cNvSpPr txBox="1"/>
          <p:nvPr/>
        </p:nvSpPr>
        <p:spPr>
          <a:xfrm>
            <a:off x="2566120" y="170080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Tutte informazioni relative a ciascun intervento possono essere sintetizzate in una scheda i cui contenuti minimi </a:t>
            </a:r>
            <a:r>
              <a:rPr lang="it-IT" sz="1600" dirty="0" smtClean="0"/>
              <a:t>sono:</a:t>
            </a:r>
            <a:endParaRPr lang="it-IT" sz="1600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1F8512CF-35CD-4A28-B846-B7AA13D2F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309300"/>
              </p:ext>
            </p:extLst>
          </p:nvPr>
        </p:nvGraphicFramePr>
        <p:xfrm>
          <a:off x="2590800" y="2489552"/>
          <a:ext cx="6096000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1385781631"/>
                    </a:ext>
                  </a:extLst>
                </a:gridCol>
                <a:gridCol w="3863752">
                  <a:extLst>
                    <a:ext uri="{9D8B030D-6E8A-4147-A177-3AD203B41FA5}">
                      <a16:colId xmlns:a16="http://schemas.microsoft.com/office/drawing/2014/main" xmlns="" val="1267679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Nome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Denominazione sintetica del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103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Obiettivi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sono obiettivi del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28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Coerenza con albero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sono i livelli di coerenza con l’albero strategico del Piano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395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Responsabile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Chi è il soggetto responsabile dell’attuazione del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00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Partenariato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sono partner di progetto (persone, associazioni, operatori pubblici e privati, ecc.)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34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Linee di intervento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sono le azioni puntuali del progetto (es. fasi, attività, ecc.)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536911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0279D66-A6AC-4B1B-BAF3-A2D0711F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667"/>
            <a:ext cx="3185295" cy="213096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4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DFAE38E4-B136-41A2-A126-F95CF731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" y="2489132"/>
            <a:ext cx="3151783" cy="2108543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144D2FAB-B8EA-48A1-9068-7CA7259549A6}"/>
              </a:ext>
            </a:extLst>
          </p:cNvPr>
          <p:cNvSpPr txBox="1">
            <a:spLocks/>
          </p:cNvSpPr>
          <p:nvPr/>
        </p:nvSpPr>
        <p:spPr>
          <a:xfrm>
            <a:off x="1945200" y="1700808"/>
            <a:ext cx="6299207" cy="22729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B34C0719-C5BB-4A1D-AF9A-099613730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758865"/>
              </p:ext>
            </p:extLst>
          </p:nvPr>
        </p:nvGraphicFramePr>
        <p:xfrm>
          <a:off x="2566120" y="1770104"/>
          <a:ext cx="612068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3879259114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3220180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prodotti saranno realizzati al termine del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60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Risultati attesi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Cosa ci si aspetta di ottenere al termine del progetto, anche in un’ottica di medio/lungo periodo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96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Risorse economiche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Quanto si prevede sia necessario per realizzare il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940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Finanziamenti attivabili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linee di finanziamento posso utilizzare per la realizzazione dell’intervento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Tempistiche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Quanto tempo si prevede sia necessario all’attuazione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56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Livello di fattibilità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Quale si crede sia il livello di fattibilità del progetto in relazione a tutti i fattori sopra considerati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56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Indicatori di monitoraggio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Quali fenomeni si possono osservare per verificare l’andamento del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5631460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56840C1-4C22-453E-8EFA-CBE8A6E8B5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53340" y="1678560"/>
            <a:ext cx="6494123" cy="37719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>
                <a:solidFill>
                  <a:schemeClr val="tx1"/>
                </a:solidFill>
                <a:latin typeface="+mj-lt"/>
              </a:rPr>
              <a:t>Il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sistema di monitoraggio e valutazione 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costituisce un importante tassello nella definizione e verifica delle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politiche di investimento pubbliche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>
                <a:solidFill>
                  <a:schemeClr val="tx1"/>
                </a:solidFill>
                <a:latin typeface="+mj-lt"/>
              </a:rPr>
              <a:t>Ha lo scopo di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sovrintendere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 l’efficace implementazione dei piani, delle azioni e dei progetti, nonché di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verificare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 il  funzionamento dei meccanismi di coordinamento tra i diversi attori e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intervenire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 con azioni correttive laddove necessario e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valutare l’impatto 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delle politiche pubbliche.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>
                <a:solidFill>
                  <a:schemeClr val="tx1"/>
                </a:solidFill>
                <a:latin typeface="+mj-lt"/>
              </a:rPr>
              <a:t>L’obiettivo principale dell’attività di monitoraggio e valutazione è quello di favorire una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riflessione sulla correttezza dell’indirizzo strategico perseguito e agevola le eventuali scelte di revisione 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dello stesso.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500" dirty="0">
                <a:solidFill>
                  <a:schemeClr val="tx1"/>
                </a:solidFill>
                <a:latin typeface="+mj-lt"/>
              </a:rPr>
              <a:t>Per garantire il </a:t>
            </a:r>
            <a:r>
              <a:rPr lang="it-IT" sz="1500" b="1" dirty="0">
                <a:solidFill>
                  <a:schemeClr val="tx1"/>
                </a:solidFill>
                <a:latin typeface="+mj-lt"/>
              </a:rPr>
              <a:t>pieno, corretto ed efficace funzionamento </a:t>
            </a:r>
            <a:r>
              <a:rPr lang="it-IT" sz="1500" dirty="0">
                <a:solidFill>
                  <a:schemeClr val="tx1"/>
                </a:solidFill>
                <a:latin typeface="+mj-lt"/>
              </a:rPr>
              <a:t>del sistema di M&amp;V è necessario che sia identificata la responsabilità della sua gestione nel sistema di </a:t>
            </a:r>
            <a:r>
              <a:rPr lang="it-IT" sz="1500" dirty="0" err="1">
                <a:solidFill>
                  <a:schemeClr val="tx1"/>
                </a:solidFill>
                <a:latin typeface="+mj-lt"/>
              </a:rPr>
              <a:t>governance</a:t>
            </a:r>
            <a:endParaRPr lang="it-IT" sz="15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887D523-BD36-4A1C-AC1E-8B097A47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246"/>
            <a:ext cx="2893120" cy="193549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5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E4A329-B5C9-46FC-8FF5-D56503B63E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0593" y="1462542"/>
            <a:ext cx="7757652" cy="3778250"/>
          </a:xfrm>
        </p:spPr>
        <p:txBody>
          <a:bodyPr/>
          <a:lstStyle/>
          <a:p>
            <a:r>
              <a:rPr lang="it-IT" sz="1800" dirty="0"/>
              <a:t>una visione della  </a:t>
            </a:r>
            <a:r>
              <a:rPr lang="it-IT" sz="1800" i="1" dirty="0" err="1"/>
              <a:t>governance</a:t>
            </a:r>
            <a:r>
              <a:rPr lang="it-IT" sz="1800" dirty="0"/>
              <a:t> che promuova e consolidi una </a:t>
            </a:r>
            <a:r>
              <a:rPr lang="it-IT" sz="1800" b="1" dirty="0"/>
              <a:t>cultura di pianificazione strategica e di progettazione integrata</a:t>
            </a:r>
            <a:r>
              <a:rPr lang="it-IT" sz="1800" dirty="0"/>
              <a:t> </a:t>
            </a:r>
            <a:r>
              <a:rPr lang="it-IT" sz="1800" b="1" dirty="0"/>
              <a:t>e partecipata</a:t>
            </a:r>
            <a:r>
              <a:rPr lang="it-IT" sz="1800" dirty="0"/>
              <a:t> </a:t>
            </a:r>
            <a:r>
              <a:rPr lang="it-IT" sz="1800" b="1" dirty="0"/>
              <a:t>tra diversi livelli istituzionali e tra pubblico e privato</a:t>
            </a:r>
            <a:r>
              <a:rPr lang="it-IT" sz="1800" dirty="0"/>
              <a:t> </a:t>
            </a:r>
          </a:p>
          <a:p>
            <a:r>
              <a:rPr lang="it-IT" sz="1800" dirty="0"/>
              <a:t>favorire una innovazione nel processo di valorizzazione del patrimonio culturale centrata sulla </a:t>
            </a:r>
            <a:r>
              <a:rPr lang="it-IT" sz="1800" b="1" dirty="0"/>
              <a:t>gestione sostenibile delle risorse</a:t>
            </a:r>
            <a:endParaRPr lang="it-IT" sz="1800" dirty="0"/>
          </a:p>
          <a:p>
            <a:r>
              <a:rPr lang="it-IT" sz="1800" dirty="0"/>
              <a:t>promuovere </a:t>
            </a:r>
            <a:r>
              <a:rPr lang="it-IT" sz="1800" b="1" dirty="0"/>
              <a:t>nuovi modelli di gestione</a:t>
            </a:r>
            <a:r>
              <a:rPr lang="it-IT" sz="1800" dirty="0"/>
              <a:t> (previsti dal Legislatore, ma che fanno fatica ad emergere) e favorire la produzione di valore attraverso </a:t>
            </a:r>
            <a:r>
              <a:rPr lang="it-IT" sz="1800" b="1" dirty="0"/>
              <a:t>nuove imprese culturali</a:t>
            </a:r>
            <a:r>
              <a:rPr lang="it-IT" sz="1800" dirty="0"/>
              <a:t>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L’assetto di governance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Il processo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6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16114" y="2656114"/>
            <a:ext cx="8911772" cy="3468915"/>
          </a:xfrm>
          <a:prstGeom prst="rect">
            <a:avLst/>
          </a:prstGeom>
          <a:solidFill>
            <a:srgbClr val="FB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xmlns="" id="{B3DE2E72-212E-4C91-A01D-5F0CBBD0E5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7268" y="1462516"/>
            <a:ext cx="6964362" cy="1541463"/>
          </a:xfrm>
        </p:spPr>
        <p:txBody>
          <a:bodyPr>
            <a:normAutofit/>
          </a:bodyPr>
          <a:lstStyle/>
          <a:p>
            <a:pPr algn="just"/>
            <a:r>
              <a:rPr lang="it-IT" sz="1400" dirty="0"/>
              <a:t>Articolare una struttura di </a:t>
            </a:r>
            <a:r>
              <a:rPr lang="it-IT" sz="1400" b="1" dirty="0" err="1"/>
              <a:t>governance</a:t>
            </a:r>
            <a:r>
              <a:rPr lang="it-IT" sz="1400" b="1" dirty="0"/>
              <a:t> multilivello </a:t>
            </a:r>
            <a:r>
              <a:rPr lang="it-IT" sz="1400" dirty="0"/>
              <a:t>significa gestire una complessità di attori caratterizzati da ruoli, competenze e obiettivi differenti, all’interno di un quadro di intervento comune, </a:t>
            </a:r>
            <a:r>
              <a:rPr lang="it-IT" sz="1400" b="1" dirty="0"/>
              <a:t>regolato da una visione condivisa</a:t>
            </a:r>
          </a:p>
          <a:p>
            <a:pPr algn="just"/>
            <a:r>
              <a:rPr lang="it-IT" sz="1400" dirty="0"/>
              <a:t>Attenzione alla sovrapposizione di competenze e ad un inefficace coordinamento: rischio duplicazione di documenti strategici, con correlata dispersione di risorse.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5F6067E1-8221-40EF-B565-4EEB3E45CEB5}"/>
              </a:ext>
            </a:extLst>
          </p:cNvPr>
          <p:cNvSpPr/>
          <p:nvPr/>
        </p:nvSpPr>
        <p:spPr>
          <a:xfrm>
            <a:off x="1619672" y="4333833"/>
            <a:ext cx="864096" cy="792088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F307EAF-07A4-4491-9EB6-5B617F46D358}"/>
              </a:ext>
            </a:extLst>
          </p:cNvPr>
          <p:cNvSpPr txBox="1"/>
          <p:nvPr/>
        </p:nvSpPr>
        <p:spPr>
          <a:xfrm rot="18187314">
            <a:off x="1844261" y="3480446"/>
            <a:ext cx="13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MAPPATURA DEI SOGGETTI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22C36F34-AC42-45CC-AA98-9C1DE450B4C2}"/>
              </a:ext>
            </a:extLst>
          </p:cNvPr>
          <p:cNvSpPr/>
          <p:nvPr/>
        </p:nvSpPr>
        <p:spPr>
          <a:xfrm>
            <a:off x="4860032" y="4333833"/>
            <a:ext cx="864096" cy="792088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FB486074-FC35-4FC6-B1E9-9327E3E6AB6E}"/>
              </a:ext>
            </a:extLst>
          </p:cNvPr>
          <p:cNvSpPr txBox="1"/>
          <p:nvPr/>
        </p:nvSpPr>
        <p:spPr>
          <a:xfrm rot="18187314">
            <a:off x="4932993" y="3198772"/>
            <a:ext cx="169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DEFINIZIONE CONDIVISA DELLE FINALITÀ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FC4E46D5-E468-4CC3-9846-3F8CEC591239}"/>
              </a:ext>
            </a:extLst>
          </p:cNvPr>
          <p:cNvSpPr/>
          <p:nvPr/>
        </p:nvSpPr>
        <p:spPr>
          <a:xfrm>
            <a:off x="5876692" y="4620958"/>
            <a:ext cx="409805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A9ECCD55-5E83-4C46-A2CF-8BC75B7D81BC}"/>
              </a:ext>
            </a:extLst>
          </p:cNvPr>
          <p:cNvSpPr/>
          <p:nvPr/>
        </p:nvSpPr>
        <p:spPr>
          <a:xfrm>
            <a:off x="2690860" y="4620958"/>
            <a:ext cx="409805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C4B64254-B4FD-4E45-A129-ACDA464BDA48}"/>
              </a:ext>
            </a:extLst>
          </p:cNvPr>
          <p:cNvSpPr txBox="1"/>
          <p:nvPr/>
        </p:nvSpPr>
        <p:spPr>
          <a:xfrm rot="18187314">
            <a:off x="1749852" y="5315373"/>
            <a:ext cx="134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Attori pubblici, privati, Terzo Settore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BD79EB64-A34B-4C54-A5F1-E894B87A3651}"/>
              </a:ext>
            </a:extLst>
          </p:cNvPr>
          <p:cNvSpPr txBox="1"/>
          <p:nvPr/>
        </p:nvSpPr>
        <p:spPr>
          <a:xfrm rot="18187314">
            <a:off x="4826478" y="5355655"/>
            <a:ext cx="1612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Creazione di cluster per finalità omogenee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3C301841-D3DD-491E-9804-4D6217E3BC08}"/>
              </a:ext>
            </a:extLst>
          </p:cNvPr>
          <p:cNvSpPr/>
          <p:nvPr/>
        </p:nvSpPr>
        <p:spPr>
          <a:xfrm>
            <a:off x="7356208" y="4321446"/>
            <a:ext cx="864096" cy="792088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150E9D4B-CD34-4F42-AC6F-487121962BBA}"/>
              </a:ext>
            </a:extLst>
          </p:cNvPr>
          <p:cNvSpPr txBox="1"/>
          <p:nvPr/>
        </p:nvSpPr>
        <p:spPr>
          <a:xfrm rot="18187314">
            <a:off x="7495897" y="3057765"/>
            <a:ext cx="191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DEFINIZIONE DI STRUMENTI ATTUATIVI E PROCESSO DECISIONALE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ACDCABA7-AF3C-493B-A5D4-BB46F15201FF}"/>
              </a:ext>
            </a:extLst>
          </p:cNvPr>
          <p:cNvSpPr/>
          <p:nvPr/>
        </p:nvSpPr>
        <p:spPr>
          <a:xfrm>
            <a:off x="8385531" y="4623886"/>
            <a:ext cx="409805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84139819-117F-4F4A-AC6A-8577B33873D2}"/>
              </a:ext>
            </a:extLst>
          </p:cNvPr>
          <p:cNvSpPr txBox="1"/>
          <p:nvPr/>
        </p:nvSpPr>
        <p:spPr>
          <a:xfrm rot="18187314">
            <a:off x="7308305" y="5553393"/>
            <a:ext cx="1612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Accordi, partenariati, convenzioni etc.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7C8BD105-86A5-4E5B-BC1B-EAC16A63241E}"/>
              </a:ext>
            </a:extLst>
          </p:cNvPr>
          <p:cNvSpPr/>
          <p:nvPr/>
        </p:nvSpPr>
        <p:spPr>
          <a:xfrm>
            <a:off x="6616450" y="4620958"/>
            <a:ext cx="409805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D59A620B-9CE2-4D9E-9DBF-6DB08383D6C8}"/>
              </a:ext>
            </a:extLst>
          </p:cNvPr>
          <p:cNvSpPr txBox="1"/>
          <p:nvPr/>
        </p:nvSpPr>
        <p:spPr>
          <a:xfrm rot="18187314">
            <a:off x="5536741" y="5476614"/>
            <a:ext cx="1612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Definizione ruoli e competenze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xmlns="" id="{BF7969BE-2DB9-42A2-945A-75D70A0C92C8}"/>
              </a:ext>
            </a:extLst>
          </p:cNvPr>
          <p:cNvSpPr/>
          <p:nvPr/>
        </p:nvSpPr>
        <p:spPr>
          <a:xfrm>
            <a:off x="3239852" y="4307178"/>
            <a:ext cx="864096" cy="792088"/>
          </a:xfrm>
          <a:prstGeom prst="ellipse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FF9D65E4-3518-49C2-AACF-6181ED94FA4F}"/>
              </a:ext>
            </a:extLst>
          </p:cNvPr>
          <p:cNvSpPr txBox="1"/>
          <p:nvPr/>
        </p:nvSpPr>
        <p:spPr>
          <a:xfrm rot="18187314">
            <a:off x="3408478" y="3258126"/>
            <a:ext cx="15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DEFINIZIONE MODALITA’ DI COORIDNAMENTO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70C4FF06-CEAC-41A8-8768-0015762BBE31}"/>
              </a:ext>
            </a:extLst>
          </p:cNvPr>
          <p:cNvSpPr/>
          <p:nvPr/>
        </p:nvSpPr>
        <p:spPr>
          <a:xfrm>
            <a:off x="4311040" y="4594303"/>
            <a:ext cx="409805" cy="3600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554A6A07-DA7C-4F1B-B64E-F63D167E04DE}"/>
              </a:ext>
            </a:extLst>
          </p:cNvPr>
          <p:cNvSpPr txBox="1"/>
          <p:nvPr/>
        </p:nvSpPr>
        <p:spPr>
          <a:xfrm rot="18187314">
            <a:off x="3469882" y="5366468"/>
            <a:ext cx="134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Es. convocazione tavoli tecnici, cabina di regia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D5EA912-96CB-4747-B249-ECA3C28394DB}"/>
              </a:ext>
            </a:extLst>
          </p:cNvPr>
          <p:cNvSpPr/>
          <p:nvPr/>
        </p:nvSpPr>
        <p:spPr>
          <a:xfrm rot="20708888">
            <a:off x="210425" y="2716744"/>
            <a:ext cx="1692149" cy="14927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/>
              <a:t>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/>
              <a:t>Ruoli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/>
              <a:t>Responsabilità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/>
              <a:t>Struttura organizzativa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/>
              <a:t>Processo decisionale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L’assetto di governance</a:t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Il processo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7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114" y="2656114"/>
            <a:ext cx="8911772" cy="3468915"/>
          </a:xfrm>
          <a:prstGeom prst="rect">
            <a:avLst/>
          </a:prstGeom>
          <a:solidFill>
            <a:srgbClr val="FB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980A9C-2F41-47F2-BBC0-43DF9A907E5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E4A329-B5C9-46FC-8FF5-D56503B63E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4485" y="1506801"/>
            <a:ext cx="6592887" cy="1497013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Chi coinvolgere: l’associazionismo, ma anche il settore imprenditoriale </a:t>
            </a:r>
          </a:p>
          <a:p>
            <a:r>
              <a:rPr lang="it-IT" dirty="0"/>
              <a:t>In quale fase: ascolto dei bisogni e dei desiderata, processi decisionali condivisi, co-progettazione, co-creazione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40ABFE99-719B-4871-AB33-5BA1E03BBBE4}"/>
              </a:ext>
            </a:extLst>
          </p:cNvPr>
          <p:cNvSpPr/>
          <p:nvPr/>
        </p:nvSpPr>
        <p:spPr>
          <a:xfrm>
            <a:off x="406820" y="4392823"/>
            <a:ext cx="864096" cy="7920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CB53FEE9-9A26-456F-B6F3-58A73C3C06CC}"/>
              </a:ext>
            </a:extLst>
          </p:cNvPr>
          <p:cNvSpPr/>
          <p:nvPr/>
        </p:nvSpPr>
        <p:spPr>
          <a:xfrm>
            <a:off x="1471592" y="4679948"/>
            <a:ext cx="409805" cy="36004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71CD1A0-3F98-4057-977F-DCEBE16F5E26}"/>
              </a:ext>
            </a:extLst>
          </p:cNvPr>
          <p:cNvSpPr txBox="1"/>
          <p:nvPr/>
        </p:nvSpPr>
        <p:spPr>
          <a:xfrm rot="18187314">
            <a:off x="657609" y="3449029"/>
            <a:ext cx="1595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/>
              <a:t>IMPOSTAZIONE DEL PROCESSO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1692BAD0-10BC-4014-8A13-278F5F34D40F}"/>
              </a:ext>
            </a:extLst>
          </p:cNvPr>
          <p:cNvSpPr txBox="1"/>
          <p:nvPr/>
        </p:nvSpPr>
        <p:spPr>
          <a:xfrm rot="18187314">
            <a:off x="499504" y="5516026"/>
            <a:ext cx="1344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Kick off meeting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DD870EC9-5D65-41DE-AF6D-7CA6C80AAD5D}"/>
              </a:ext>
            </a:extLst>
          </p:cNvPr>
          <p:cNvSpPr/>
          <p:nvPr/>
        </p:nvSpPr>
        <p:spPr>
          <a:xfrm>
            <a:off x="2047661" y="4679948"/>
            <a:ext cx="409805" cy="36004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1D36652-0ABA-46FF-A69E-A9739398D484}"/>
              </a:ext>
            </a:extLst>
          </p:cNvPr>
          <p:cNvSpPr txBox="1"/>
          <p:nvPr/>
        </p:nvSpPr>
        <p:spPr>
          <a:xfrm rot="18187314">
            <a:off x="1162161" y="5391079"/>
            <a:ext cx="13444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/>
              <a:t>Impostazione della comunicazione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91C673EF-14B2-4E0C-A74E-ECB5D22B97D3}"/>
              </a:ext>
            </a:extLst>
          </p:cNvPr>
          <p:cNvSpPr/>
          <p:nvPr/>
        </p:nvSpPr>
        <p:spPr>
          <a:xfrm>
            <a:off x="2593109" y="4392823"/>
            <a:ext cx="864096" cy="7920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26EEC60-AF00-41D5-9E51-4217F1B3EBBF}"/>
              </a:ext>
            </a:extLst>
          </p:cNvPr>
          <p:cNvSpPr txBox="1"/>
          <p:nvPr/>
        </p:nvSpPr>
        <p:spPr>
          <a:xfrm rot="18187314">
            <a:off x="2817698" y="3447103"/>
            <a:ext cx="134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ASCOLTO DELLA COMUNITÀ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992D0129-6369-452D-8932-B400F025C059}"/>
              </a:ext>
            </a:extLst>
          </p:cNvPr>
          <p:cNvSpPr/>
          <p:nvPr/>
        </p:nvSpPr>
        <p:spPr>
          <a:xfrm>
            <a:off x="3606977" y="4679948"/>
            <a:ext cx="409805" cy="36004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4B8BB6F-FABA-4F15-9B11-0F2AAFC98C45}"/>
              </a:ext>
            </a:extLst>
          </p:cNvPr>
          <p:cNvSpPr txBox="1"/>
          <p:nvPr/>
        </p:nvSpPr>
        <p:spPr>
          <a:xfrm rot="18187314">
            <a:off x="2721477" y="5387096"/>
            <a:ext cx="13444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/>
              <a:t>Interviste / questionari/ focus group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669D8DB1-FF60-4CFF-BD94-5F4EFA9564C1}"/>
              </a:ext>
            </a:extLst>
          </p:cNvPr>
          <p:cNvSpPr/>
          <p:nvPr/>
        </p:nvSpPr>
        <p:spPr>
          <a:xfrm>
            <a:off x="4186714" y="4392823"/>
            <a:ext cx="864096" cy="7920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D0C378F-B79E-4863-BD78-A4C99F01571C}"/>
              </a:ext>
            </a:extLst>
          </p:cNvPr>
          <p:cNvSpPr txBox="1"/>
          <p:nvPr/>
        </p:nvSpPr>
        <p:spPr>
          <a:xfrm rot="18187314">
            <a:off x="4411303" y="3427793"/>
            <a:ext cx="134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DEFINIZIONE DELLE STRATEGIE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D5BAEF6E-362C-4E5E-B101-E5290C49C1D3}"/>
              </a:ext>
            </a:extLst>
          </p:cNvPr>
          <p:cNvSpPr/>
          <p:nvPr/>
        </p:nvSpPr>
        <p:spPr>
          <a:xfrm>
            <a:off x="5203374" y="4679948"/>
            <a:ext cx="409805" cy="36004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A70EC61C-4385-4EAD-8DE8-CA0A7C70C86B}"/>
              </a:ext>
            </a:extLst>
          </p:cNvPr>
          <p:cNvSpPr txBox="1"/>
          <p:nvPr/>
        </p:nvSpPr>
        <p:spPr>
          <a:xfrm rot="18187314">
            <a:off x="4317874" y="5470425"/>
            <a:ext cx="1344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/>
              <a:t>Identificazione di cluster tematici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2139EB7F-8180-4E30-AB15-70A41F4FC490}"/>
              </a:ext>
            </a:extLst>
          </p:cNvPr>
          <p:cNvSpPr/>
          <p:nvPr/>
        </p:nvSpPr>
        <p:spPr>
          <a:xfrm>
            <a:off x="5727837" y="4679948"/>
            <a:ext cx="409805" cy="36004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4E99D531-F483-4C40-BAD1-90909C0A961C}"/>
              </a:ext>
            </a:extLst>
          </p:cNvPr>
          <p:cNvSpPr txBox="1"/>
          <p:nvPr/>
        </p:nvSpPr>
        <p:spPr>
          <a:xfrm rot="18187314">
            <a:off x="4842337" y="5435001"/>
            <a:ext cx="1344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/>
              <a:t>Costituzione di gruppi di lavoro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18F133C9-8693-410B-B536-D4FD09D743AD}"/>
              </a:ext>
            </a:extLst>
          </p:cNvPr>
          <p:cNvSpPr/>
          <p:nvPr/>
        </p:nvSpPr>
        <p:spPr>
          <a:xfrm>
            <a:off x="6284605" y="4392823"/>
            <a:ext cx="864096" cy="7920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BF7ECD5C-0D3E-4E0E-97FE-0F82B8CABFEF}"/>
              </a:ext>
            </a:extLst>
          </p:cNvPr>
          <p:cNvSpPr txBox="1"/>
          <p:nvPr/>
        </p:nvSpPr>
        <p:spPr>
          <a:xfrm rot="18187314">
            <a:off x="6509194" y="3508024"/>
            <a:ext cx="134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ELABORAZIONE DI PROGETTI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76FFECCE-806D-4696-9EBC-E74F88096A5F}"/>
              </a:ext>
            </a:extLst>
          </p:cNvPr>
          <p:cNvSpPr/>
          <p:nvPr/>
        </p:nvSpPr>
        <p:spPr>
          <a:xfrm>
            <a:off x="7361520" y="4679948"/>
            <a:ext cx="409805" cy="36004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3AA654A6-6C06-4B47-90ED-4BB1B501A985}"/>
              </a:ext>
            </a:extLst>
          </p:cNvPr>
          <p:cNvSpPr txBox="1"/>
          <p:nvPr/>
        </p:nvSpPr>
        <p:spPr>
          <a:xfrm rot="18187314">
            <a:off x="6476020" y="5435001"/>
            <a:ext cx="13444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 i="1" dirty="0"/>
              <a:t>Laboratori di progettazione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68525E59-CB14-4B75-B936-FE382BF8FFA1}"/>
              </a:ext>
            </a:extLst>
          </p:cNvPr>
          <p:cNvSpPr/>
          <p:nvPr/>
        </p:nvSpPr>
        <p:spPr>
          <a:xfrm>
            <a:off x="8010625" y="4392823"/>
            <a:ext cx="864096" cy="7920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17FA5231-E55A-4112-ABF6-70388B20C3AF}"/>
              </a:ext>
            </a:extLst>
          </p:cNvPr>
          <p:cNvSpPr txBox="1"/>
          <p:nvPr/>
        </p:nvSpPr>
        <p:spPr>
          <a:xfrm rot="18187314">
            <a:off x="7837896" y="3497024"/>
            <a:ext cx="142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CONSULTAZIONE DEI CITTADINI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 smtClean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Percorso partecipativo</a:t>
            </a: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Il processo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0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28976" y="2460165"/>
            <a:ext cx="8911772" cy="3726681"/>
          </a:xfrm>
          <a:prstGeom prst="rect">
            <a:avLst/>
          </a:prstGeom>
          <a:solidFill>
            <a:srgbClr val="FB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54752"/>
            <a:ext cx="2133600" cy="365125"/>
          </a:xfrm>
        </p:spPr>
        <p:txBody>
          <a:bodyPr/>
          <a:lstStyle/>
          <a:p>
            <a:fld id="{AA980A9C-2F41-47F2-BBC0-43DF9A907E5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E4A329-B5C9-46FC-8FF5-D56503B63E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2006" y="1462907"/>
            <a:ext cx="6592887" cy="120015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it-IT" dirty="0"/>
              <a:t>L’azione di comunicazione connessa al Piano Strategico Culturale ha una triplice funzione: narrare il processo di ascolto dei bisogni territoriali e di definizione degli interventi, stimolare il contributo degli stakeholder che si intende coinvolgere, informare rispetto agli interventi programmati.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A5D0F40F-9C34-4657-8392-8530CD5F3C18}"/>
              </a:ext>
            </a:extLst>
          </p:cNvPr>
          <p:cNvSpPr/>
          <p:nvPr/>
        </p:nvSpPr>
        <p:spPr>
          <a:xfrm>
            <a:off x="1427946" y="4089572"/>
            <a:ext cx="864096" cy="7920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3FE39600-9FA9-422D-9521-A84B0ACC386B}"/>
              </a:ext>
            </a:extLst>
          </p:cNvPr>
          <p:cNvSpPr/>
          <p:nvPr/>
        </p:nvSpPr>
        <p:spPr>
          <a:xfrm>
            <a:off x="4308266" y="4055127"/>
            <a:ext cx="864096" cy="7920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E656E5AE-A6F9-49B2-97BC-AD39CC0D4593}"/>
              </a:ext>
            </a:extLst>
          </p:cNvPr>
          <p:cNvSpPr/>
          <p:nvPr/>
        </p:nvSpPr>
        <p:spPr>
          <a:xfrm>
            <a:off x="2499134" y="4376697"/>
            <a:ext cx="409805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48CD6A1E-10C2-4DC5-B4A6-5A14F77E7930}"/>
              </a:ext>
            </a:extLst>
          </p:cNvPr>
          <p:cNvSpPr/>
          <p:nvPr/>
        </p:nvSpPr>
        <p:spPr>
          <a:xfrm>
            <a:off x="3113257" y="4376697"/>
            <a:ext cx="409805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AD93196E-0777-4B57-A8C5-618E335B3C19}"/>
              </a:ext>
            </a:extLst>
          </p:cNvPr>
          <p:cNvSpPr txBox="1"/>
          <p:nvPr/>
        </p:nvSpPr>
        <p:spPr>
          <a:xfrm rot="18187314">
            <a:off x="1504281" y="2889148"/>
            <a:ext cx="165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DEFINZIONE DEGLI OBIETTIVI di COMUNICAZIONE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379468BA-36B1-4D48-B436-952FF6F0D932}"/>
              </a:ext>
            </a:extLst>
          </p:cNvPr>
          <p:cNvSpPr txBox="1"/>
          <p:nvPr/>
        </p:nvSpPr>
        <p:spPr>
          <a:xfrm rot="18187314">
            <a:off x="1385578" y="5090885"/>
            <a:ext cx="1499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Per stimolare l’attenzione dei target che voglio coinvolgere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63334E35-DF66-4943-A000-A307BDCB2671}"/>
              </a:ext>
            </a:extLst>
          </p:cNvPr>
          <p:cNvSpPr txBox="1"/>
          <p:nvPr/>
        </p:nvSpPr>
        <p:spPr>
          <a:xfrm rot="18187314">
            <a:off x="2261833" y="5143312"/>
            <a:ext cx="134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Raccontare il processo in corso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C8FF5F63-DB81-47ED-9418-3C61F4DE92FC}"/>
              </a:ext>
            </a:extLst>
          </p:cNvPr>
          <p:cNvSpPr/>
          <p:nvPr/>
        </p:nvSpPr>
        <p:spPr>
          <a:xfrm>
            <a:off x="5398668" y="4342252"/>
            <a:ext cx="409805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12AA23B5-E39E-4344-BA7C-33B46B72D22E}"/>
              </a:ext>
            </a:extLst>
          </p:cNvPr>
          <p:cNvSpPr txBox="1"/>
          <p:nvPr/>
        </p:nvSpPr>
        <p:spPr>
          <a:xfrm rot="18187314">
            <a:off x="4396506" y="5073326"/>
            <a:ext cx="134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Target, canali e valori da comunicare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E5E3C67-F798-4FE0-8B16-9FF528EEE89D}"/>
              </a:ext>
            </a:extLst>
          </p:cNvPr>
          <p:cNvSpPr txBox="1"/>
          <p:nvPr/>
        </p:nvSpPr>
        <p:spPr>
          <a:xfrm rot="18187314">
            <a:off x="4381046" y="2884086"/>
            <a:ext cx="165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DEFINZIONE DELLA STRATEGIA DI COMUNICAZIONE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83120B32-EBC1-4850-89BE-C987D2A39A6B}"/>
              </a:ext>
            </a:extLst>
          </p:cNvPr>
          <p:cNvSpPr/>
          <p:nvPr/>
        </p:nvSpPr>
        <p:spPr>
          <a:xfrm>
            <a:off x="3723172" y="4365901"/>
            <a:ext cx="409805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76797368-06E4-42AF-BD50-EE84B0E0174B}"/>
              </a:ext>
            </a:extLst>
          </p:cNvPr>
          <p:cNvSpPr txBox="1"/>
          <p:nvPr/>
        </p:nvSpPr>
        <p:spPr>
          <a:xfrm rot="18187314">
            <a:off x="2781470" y="5250680"/>
            <a:ext cx="1584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Comunicare gli interventi oggetto del Piano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55B6E036-7B54-443B-B5C1-2794177721D4}"/>
              </a:ext>
            </a:extLst>
          </p:cNvPr>
          <p:cNvSpPr/>
          <p:nvPr/>
        </p:nvSpPr>
        <p:spPr>
          <a:xfrm>
            <a:off x="6000484" y="4065580"/>
            <a:ext cx="864096" cy="7920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xmlns="" id="{4F3DB31A-208F-47C9-BCA3-9C4E02F992E7}"/>
              </a:ext>
            </a:extLst>
          </p:cNvPr>
          <p:cNvSpPr/>
          <p:nvPr/>
        </p:nvSpPr>
        <p:spPr>
          <a:xfrm>
            <a:off x="7090886" y="4352705"/>
            <a:ext cx="409805" cy="3600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2339E1B5-82C8-49FC-A2E8-94B20E017BDF}"/>
              </a:ext>
            </a:extLst>
          </p:cNvPr>
          <p:cNvSpPr txBox="1"/>
          <p:nvPr/>
        </p:nvSpPr>
        <p:spPr>
          <a:xfrm rot="18187314">
            <a:off x="6088724" y="5083778"/>
            <a:ext cx="134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/>
              <a:t>Programmazione in termini di risorse, tempi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276739B3-6190-4BB9-A735-EC79F8F7F9CC}"/>
              </a:ext>
            </a:extLst>
          </p:cNvPr>
          <p:cNvSpPr txBox="1"/>
          <p:nvPr/>
        </p:nvSpPr>
        <p:spPr>
          <a:xfrm rot="18187314">
            <a:off x="6073264" y="2894539"/>
            <a:ext cx="165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DEFINZIONE DI AZIONI, TARGET E CANALI 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xmlns="" id="{7FE07244-996D-4CFB-AF1F-94AF799508A9}"/>
              </a:ext>
            </a:extLst>
          </p:cNvPr>
          <p:cNvSpPr/>
          <p:nvPr/>
        </p:nvSpPr>
        <p:spPr>
          <a:xfrm>
            <a:off x="7661837" y="4054318"/>
            <a:ext cx="864096" cy="79208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F5CB59E5-ECAD-426C-98F6-B3227615A6C9}"/>
              </a:ext>
            </a:extLst>
          </p:cNvPr>
          <p:cNvSpPr txBox="1"/>
          <p:nvPr/>
        </p:nvSpPr>
        <p:spPr>
          <a:xfrm rot="18187314">
            <a:off x="7734617" y="3067943"/>
            <a:ext cx="1651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ATTUAZIONE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 smtClean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La comunicazione</a:t>
            </a: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Il processo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2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B003DC8-9D91-4CDC-A238-A813892AA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0192FF4-CBA1-416D-AF0B-93122A692A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4929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1800" b="1" dirty="0">
                <a:solidFill>
                  <a:schemeClr val="accent1"/>
                </a:solidFill>
              </a:rPr>
              <a:t>Sintesi del contesto di riferimento</a:t>
            </a:r>
          </a:p>
          <a:p>
            <a:pPr lvl="1"/>
            <a:r>
              <a:rPr lang="it-IT" sz="1600" dirty="0"/>
              <a:t>Contesto socio economico</a:t>
            </a:r>
          </a:p>
          <a:p>
            <a:pPr lvl="1"/>
            <a:r>
              <a:rPr lang="it-IT" sz="1600" dirty="0"/>
              <a:t>Contesto storico, artistico e culturale</a:t>
            </a:r>
          </a:p>
          <a:p>
            <a:pPr lvl="1"/>
            <a:r>
              <a:rPr lang="it-IT" sz="1600" dirty="0"/>
              <a:t>Mappatura del patrimonio culturale e naturale </a:t>
            </a:r>
          </a:p>
          <a:p>
            <a:pPr lvl="1"/>
            <a:r>
              <a:rPr lang="it-IT" sz="1600" dirty="0"/>
              <a:t>Mappatura degli stakeholder</a:t>
            </a:r>
          </a:p>
          <a:p>
            <a:pPr lvl="1"/>
            <a:r>
              <a:rPr lang="it-IT" sz="1600" dirty="0" err="1"/>
              <a:t>Swot</a:t>
            </a:r>
            <a:r>
              <a:rPr lang="it-IT" sz="1600" dirty="0"/>
              <a:t> </a:t>
            </a:r>
          </a:p>
          <a:p>
            <a:r>
              <a:rPr lang="it-IT" sz="1800" b="1" dirty="0">
                <a:solidFill>
                  <a:schemeClr val="accent1"/>
                </a:solidFill>
              </a:rPr>
              <a:t>Le linee di intervento</a:t>
            </a:r>
          </a:p>
          <a:p>
            <a:pPr lvl="1"/>
            <a:r>
              <a:rPr lang="it-IT" sz="1600" dirty="0"/>
              <a:t>Il metodo adottato per la selezione delle linee di intervento</a:t>
            </a:r>
          </a:p>
          <a:p>
            <a:pPr lvl="1"/>
            <a:r>
              <a:rPr lang="it-IT" sz="1600" dirty="0"/>
              <a:t>Le linee di intervento</a:t>
            </a:r>
          </a:p>
          <a:p>
            <a:pPr lvl="1"/>
            <a:r>
              <a:rPr lang="it-IT" sz="1600" dirty="0"/>
              <a:t>L’albero strategico </a:t>
            </a:r>
          </a:p>
          <a:p>
            <a:r>
              <a:rPr lang="it-IT" sz="1800" b="1" dirty="0">
                <a:solidFill>
                  <a:schemeClr val="accent1"/>
                </a:solidFill>
              </a:rPr>
              <a:t>Le schede progetto</a:t>
            </a:r>
          </a:p>
          <a:p>
            <a:r>
              <a:rPr lang="it-IT" sz="1800" b="1" dirty="0">
                <a:solidFill>
                  <a:schemeClr val="accent1"/>
                </a:solidFill>
              </a:rPr>
              <a:t>Il budget e le possibili fonti di finanziamento </a:t>
            </a:r>
          </a:p>
          <a:p>
            <a:r>
              <a:rPr lang="it-IT" sz="1800" b="1" dirty="0">
                <a:solidFill>
                  <a:schemeClr val="accent1"/>
                </a:solidFill>
              </a:rPr>
              <a:t>Sistema di governance allargata</a:t>
            </a:r>
          </a:p>
          <a:p>
            <a:r>
              <a:rPr lang="it-IT" sz="1800" b="1" dirty="0">
                <a:solidFill>
                  <a:schemeClr val="accent1"/>
                </a:solidFill>
              </a:rPr>
              <a:t>Sistema di monitoraggio e valutazione</a:t>
            </a:r>
          </a:p>
          <a:p>
            <a:endParaRPr lang="it-IT" sz="18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 smtClean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Piano Strategico culturale</a:t>
            </a: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Arial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Arial"/>
                <a:cs typeface="Calibri"/>
                <a:sym typeface="Arial"/>
              </a:rPr>
              <a:t>Una proposta di struttura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8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>
                <a:latin typeface="+mn-lt"/>
              </a:rPr>
              <a:pPr/>
              <a:t>18</a:t>
            </a:fld>
            <a:endParaRPr lang="it-IT" dirty="0">
              <a:latin typeface="+mn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08C3D6AF-971B-45E3-9070-00F37D460B32}"/>
              </a:ext>
            </a:extLst>
          </p:cNvPr>
          <p:cNvSpPr txBox="1">
            <a:spLocks/>
          </p:cNvSpPr>
          <p:nvPr/>
        </p:nvSpPr>
        <p:spPr>
          <a:xfrm>
            <a:off x="798359" y="-409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400" b="1">
                <a:solidFill>
                  <a:srgbClr val="24418E"/>
                </a:solidFill>
                <a:latin typeface="Calibri"/>
                <a:ea typeface="Calibri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latin typeface="+mn-lt"/>
              </a:rPr>
              <a:t>La fase attuativa del Piano</a:t>
            </a:r>
            <a:endParaRPr lang="it-IT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81889" y="1224974"/>
            <a:ext cx="596211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>
                <a:latin typeface="+mn-lt"/>
              </a:rPr>
              <a:t>I MODELLI DI ATTUAZIONE DEL PIANO</a:t>
            </a:r>
          </a:p>
          <a:p>
            <a:endParaRPr lang="it-IT" sz="1100" b="1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Reti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Distretti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Accordi di valorizzazione ex art. 112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Gestioni autonome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Reti di impresa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Altri strumenti previsti dalla normativa regionale: es. AQST (Accordo Quadro di Sviluppo Territoriale) della Regione Lombardia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Modelli di partenariato innovativi ex </a:t>
            </a:r>
            <a:r>
              <a:rPr lang="it-IT" dirty="0" err="1">
                <a:latin typeface="+mn-lt"/>
              </a:rPr>
              <a:t>DLgs</a:t>
            </a:r>
            <a:r>
              <a:rPr lang="it-IT" dirty="0">
                <a:latin typeface="+mn-lt"/>
              </a:rPr>
              <a:t> 50/2016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Federalismo demaniale culturale</a:t>
            </a:r>
          </a:p>
          <a:p>
            <a:pPr marL="257175" indent="-257175">
              <a:buFontTx/>
              <a:buChar char="-"/>
            </a:pPr>
            <a:endParaRPr lang="it-IT" dirty="0">
              <a:latin typeface="+mn-lt"/>
            </a:endParaRPr>
          </a:p>
          <a:p>
            <a:pPr marL="257175" indent="-257175">
              <a:buFontTx/>
              <a:buChar char="-"/>
            </a:pPr>
            <a:r>
              <a:rPr lang="it-IT" dirty="0">
                <a:latin typeface="+mn-lt"/>
              </a:rPr>
              <a:t>Strumenti di negoziazione (Protocolli, Intese, ecc.)</a:t>
            </a:r>
          </a:p>
        </p:txBody>
      </p:sp>
      <p:sp>
        <p:nvSpPr>
          <p:cNvPr id="6" name="Rettangolo 5"/>
          <p:cNvSpPr/>
          <p:nvPr/>
        </p:nvSpPr>
        <p:spPr>
          <a:xfrm rot="16200000">
            <a:off x="664697" y="3102410"/>
            <a:ext cx="3999773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5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 valle del processo di pianificazione strategica</a:t>
            </a:r>
          </a:p>
        </p:txBody>
      </p:sp>
      <p:sp>
        <p:nvSpPr>
          <p:cNvPr id="8" name="Documento 7"/>
          <p:cNvSpPr/>
          <p:nvPr/>
        </p:nvSpPr>
        <p:spPr>
          <a:xfrm>
            <a:off x="287103" y="2054676"/>
            <a:ext cx="1860176" cy="2444751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Elaborazione del piano strategico</a:t>
            </a:r>
          </a:p>
        </p:txBody>
      </p:sp>
    </p:spTree>
    <p:extLst>
      <p:ext uri="{BB962C8B-B14F-4D97-AF65-F5344CB8AC3E}">
        <p14:creationId xmlns:p14="http://schemas.microsoft.com/office/powerpoint/2010/main" xmlns="" val="16405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Cos’è 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D0D806B-7A16-44AD-95D3-E954ED424A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C6978F4-A754-494A-9B92-8AFBB97B705C}"/>
              </a:ext>
            </a:extLst>
          </p:cNvPr>
          <p:cNvSpPr txBox="1"/>
          <p:nvPr/>
        </p:nvSpPr>
        <p:spPr>
          <a:xfrm>
            <a:off x="885372" y="1452221"/>
            <a:ext cx="78014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Non è un piano della cultura, ma è un </a:t>
            </a:r>
            <a:r>
              <a:rPr lang="it-IT" sz="1600" b="1" dirty="0"/>
              <a:t>piano attraverso la cultura</a:t>
            </a:r>
            <a:r>
              <a:rPr lang="it-IT" sz="1600" dirty="0"/>
              <a:t>; non è un </a:t>
            </a:r>
            <a:r>
              <a:rPr lang="it-IT" sz="1600" i="1" dirty="0"/>
              <a:t>cultural plan</a:t>
            </a:r>
            <a:r>
              <a:rPr lang="it-IT" sz="1600" dirty="0"/>
              <a:t>, </a:t>
            </a:r>
            <a:r>
              <a:rPr lang="it-IT" sz="1600" i="1" dirty="0"/>
              <a:t>ma</a:t>
            </a:r>
            <a:r>
              <a:rPr lang="it-IT" sz="1600" dirty="0"/>
              <a:t> </a:t>
            </a:r>
            <a:r>
              <a:rPr lang="it-IT" sz="1600" i="1" dirty="0" err="1"/>
              <a:t>culturally</a:t>
            </a:r>
            <a:r>
              <a:rPr lang="it-IT" sz="1600" i="1" dirty="0"/>
              <a:t> planning. </a:t>
            </a:r>
            <a:r>
              <a:rPr lang="it-IT" sz="1600" dirty="0"/>
              <a:t>La </a:t>
            </a:r>
            <a:r>
              <a:rPr lang="it-IT" sz="1600" b="1" dirty="0"/>
              <a:t>cultura non è oggetto</a:t>
            </a:r>
            <a:r>
              <a:rPr lang="it-IT" sz="1600" dirty="0"/>
              <a:t>, bensì </a:t>
            </a:r>
            <a:r>
              <a:rPr lang="it-IT" sz="1600" b="1" dirty="0"/>
              <a:t>strumento trasversale </a:t>
            </a:r>
            <a:r>
              <a:rPr lang="it-IT" sz="1600" dirty="0"/>
              <a:t>per lo sviluppo di territori e </a:t>
            </a:r>
            <a:r>
              <a:rPr lang="it-IT" sz="1600" dirty="0" smtClean="0"/>
              <a:t>comunità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Rafforza la logica dell’</a:t>
            </a:r>
            <a:r>
              <a:rPr lang="it-IT" sz="1600" b="1" dirty="0" err="1"/>
              <a:t>intersettorialità</a:t>
            </a:r>
            <a:r>
              <a:rPr lang="it-IT" sz="1600" dirty="0"/>
              <a:t>: incontro con altri mondi, in particolare con le categorie produttive, che hanno per loro stessa natura una spinta verso il </a:t>
            </a:r>
            <a:r>
              <a:rPr lang="it-IT" sz="1600" dirty="0" smtClean="0"/>
              <a:t>futuro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Educa ai «pensieri lunghi»</a:t>
            </a:r>
            <a:r>
              <a:rPr lang="it-IT" sz="1600" dirty="0"/>
              <a:t>: utilizzare un’ottica di pianificazione a medio-lungo periodo e non di sola progettazione (breve periodo</a:t>
            </a:r>
            <a:r>
              <a:rPr lang="it-IT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Orienta verso una visione integrata</a:t>
            </a:r>
            <a:r>
              <a:rPr lang="it-IT" sz="1600" dirty="0"/>
              <a:t>, allontanandosi da una logica </a:t>
            </a:r>
            <a:r>
              <a:rPr lang="it-IT" sz="1600" i="1" dirty="0"/>
              <a:t>top down </a:t>
            </a:r>
            <a:r>
              <a:rPr lang="it-IT" sz="1600" dirty="0"/>
              <a:t>verso un </a:t>
            </a:r>
            <a:r>
              <a:rPr lang="it-IT" sz="1600" b="1" dirty="0"/>
              <a:t>approccio </a:t>
            </a:r>
            <a:r>
              <a:rPr lang="it-IT" sz="1600" b="1" i="1" dirty="0"/>
              <a:t>bottom</a:t>
            </a:r>
            <a:r>
              <a:rPr lang="it-IT" sz="1600" b="1" dirty="0"/>
              <a:t> </a:t>
            </a:r>
            <a:r>
              <a:rPr lang="it-IT" sz="1600" b="1" i="1" dirty="0"/>
              <a:t>up</a:t>
            </a:r>
            <a:r>
              <a:rPr lang="it-IT" sz="1600" dirty="0"/>
              <a:t>: ascoltare e coinvolgere, anche attraverso la </a:t>
            </a:r>
            <a:r>
              <a:rPr lang="it-IT" sz="1600" b="1" dirty="0"/>
              <a:t>co-progettazione </a:t>
            </a:r>
            <a:r>
              <a:rPr lang="it-IT" sz="1600" dirty="0"/>
              <a:t>o la </a:t>
            </a:r>
            <a:r>
              <a:rPr lang="it-IT" sz="1600" b="1" dirty="0"/>
              <a:t>co-creazione </a:t>
            </a:r>
            <a:r>
              <a:rPr lang="it-IT" sz="1600" dirty="0"/>
              <a:t>i soggetti del </a:t>
            </a:r>
            <a:r>
              <a:rPr lang="it-IT" sz="1600" dirty="0" smtClean="0"/>
              <a:t>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In una fase di contrazione delle risorse disponibili, è necessario </a:t>
            </a:r>
            <a:r>
              <a:rPr lang="it-IT" sz="1600" b="1" dirty="0"/>
              <a:t>ottimizzare </a:t>
            </a:r>
            <a:r>
              <a:rPr lang="it-IT" sz="1600" dirty="0"/>
              <a:t>il loro utilizzo: fare </a:t>
            </a:r>
            <a:r>
              <a:rPr lang="it-IT" sz="1600" b="1" dirty="0"/>
              <a:t>sistema nella pianificazione</a:t>
            </a:r>
            <a:r>
              <a:rPr lang="it-IT" sz="1600" dirty="0"/>
              <a:t>, anche in considerazione di una spinta «individualista» e competitiva che spesso caratterizza il settore culturale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7852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35AEFF6-4984-44C1-8097-9186946C7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95BABFF-2604-4C6C-B97C-E1124EBDA8E0}"/>
              </a:ext>
            </a:extLst>
          </p:cNvPr>
          <p:cNvSpPr txBox="1"/>
          <p:nvPr/>
        </p:nvSpPr>
        <p:spPr>
          <a:xfrm>
            <a:off x="763204" y="1632854"/>
            <a:ext cx="79235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Creare una </a:t>
            </a:r>
            <a:r>
              <a:rPr lang="it-IT" sz="1600" b="1" dirty="0"/>
              <a:t>condivisione di intenti</a:t>
            </a:r>
            <a:r>
              <a:rPr lang="it-IT" sz="1600" dirty="0"/>
              <a:t>, </a:t>
            </a:r>
            <a:r>
              <a:rPr lang="it-IT" sz="1600" dirty="0" err="1"/>
              <a:t>interistituzionale</a:t>
            </a:r>
            <a:r>
              <a:rPr lang="it-IT" sz="1600" dirty="0"/>
              <a:t>, ma anche aperta agli altri stakeholder del 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Definire le priorità su cui far convergere investimenti </a:t>
            </a:r>
            <a:r>
              <a:rPr lang="it-IT" sz="1600" dirty="0"/>
              <a:t>ed 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Rendere la </a:t>
            </a:r>
            <a:r>
              <a:rPr lang="it-IT" sz="1600" b="1" dirty="0"/>
              <a:t>cultura un elemento trasversale</a:t>
            </a:r>
            <a:r>
              <a:rPr lang="it-IT" sz="1600" dirty="0"/>
              <a:t>, in grado di contribuire sensibilmente al miglioramento della qualità della vita e allo sviluppo del 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Assicurare una visibilità maggiore </a:t>
            </a:r>
            <a:r>
              <a:rPr lang="it-IT" sz="1600" dirty="0"/>
              <a:t>e un aumento dell’attrattività del territorio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Rafforzare, attraverso la cultura, il dialogo tra i diversi mondi </a:t>
            </a:r>
            <a:r>
              <a:rPr lang="it-IT" sz="1600" dirty="0"/>
              <a:t>che vivono il 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Dare </a:t>
            </a:r>
            <a:r>
              <a:rPr lang="it-IT" sz="1600" b="1" dirty="0"/>
              <a:t>nuova linfa agli operatori </a:t>
            </a:r>
            <a:r>
              <a:rPr lang="it-IT" sz="1600" dirty="0"/>
              <a:t>della cultura, sia in termini di visione prospettica che di risorse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Potenziare la funzione educativa </a:t>
            </a:r>
            <a:r>
              <a:rPr lang="it-IT" sz="1600" dirty="0"/>
              <a:t>svolta dalle organizzazioni culturali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Ampliare e diversificare i pubblici</a:t>
            </a:r>
            <a:r>
              <a:rPr lang="it-IT" sz="1600" dirty="0"/>
              <a:t> che vivono (fruiscono) la cultura del territorio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Innovare processi</a:t>
            </a:r>
            <a:r>
              <a:rPr lang="it-IT" sz="1600" dirty="0"/>
              <a:t>, riformulando il patrimonio di conoscenze in una </a:t>
            </a:r>
            <a:r>
              <a:rPr lang="it-IT" sz="1600" b="1" dirty="0"/>
              <a:t>logica di rete</a:t>
            </a:r>
            <a:r>
              <a:rPr lang="it-IT" sz="16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Gli obiettivi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D0D806B-7A16-44AD-95D3-E954ED424A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C4D6D1F-334D-4094-9F25-B1CC8E51D4C3}"/>
              </a:ext>
            </a:extLst>
          </p:cNvPr>
          <p:cNvSpPr/>
          <p:nvPr/>
        </p:nvSpPr>
        <p:spPr>
          <a:xfrm>
            <a:off x="3286200" y="2665629"/>
            <a:ext cx="3456384" cy="468000"/>
          </a:xfrm>
          <a:prstGeom prst="rect">
            <a:avLst/>
          </a:prstGeom>
          <a:solidFill>
            <a:srgbClr val="F5A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800" b="1" dirty="0" err="1"/>
              <a:t>Intersettorialita</a:t>
            </a:r>
            <a:r>
              <a:rPr lang="it-IT" sz="1800" b="1" dirty="0"/>
              <a:t>’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E4EB4EE-E111-48B5-A7E2-70C5470954FC}"/>
              </a:ext>
            </a:extLst>
          </p:cNvPr>
          <p:cNvSpPr/>
          <p:nvPr/>
        </p:nvSpPr>
        <p:spPr>
          <a:xfrm>
            <a:off x="1918048" y="2129475"/>
            <a:ext cx="3456384" cy="468000"/>
          </a:xfrm>
          <a:prstGeom prst="rect">
            <a:avLst/>
          </a:prstGeom>
          <a:solidFill>
            <a:srgbClr val="F5A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800" b="1" dirty="0" err="1"/>
              <a:t>Intergenerazionalita</a:t>
            </a:r>
            <a:r>
              <a:rPr lang="it-IT" sz="1800" b="1" dirty="0"/>
              <a:t>’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FF927E9-053A-4F62-8FCF-7429EDF9A8E2}"/>
              </a:ext>
            </a:extLst>
          </p:cNvPr>
          <p:cNvSpPr/>
          <p:nvPr/>
        </p:nvSpPr>
        <p:spPr>
          <a:xfrm>
            <a:off x="1918048" y="3201783"/>
            <a:ext cx="3456384" cy="468000"/>
          </a:xfrm>
          <a:prstGeom prst="rect">
            <a:avLst/>
          </a:prstGeom>
          <a:solidFill>
            <a:srgbClr val="F5A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800" b="1" dirty="0"/>
              <a:t>Coinvolgimento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36B9B16-49AB-46CC-AC34-AE948D46E165}"/>
              </a:ext>
            </a:extLst>
          </p:cNvPr>
          <p:cNvSpPr/>
          <p:nvPr/>
        </p:nvSpPr>
        <p:spPr>
          <a:xfrm>
            <a:off x="5518448" y="2124668"/>
            <a:ext cx="3096344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>
                <a:solidFill>
                  <a:schemeClr val="tx1"/>
                </a:solidFill>
              </a:rPr>
              <a:t>Riconnettere i giovani ai loro territori fisici perché la dimensione digitale li ha allontanati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5909E62F-0955-42D2-9B62-0A1F0B69D8BA}"/>
              </a:ext>
            </a:extLst>
          </p:cNvPr>
          <p:cNvSpPr/>
          <p:nvPr/>
        </p:nvSpPr>
        <p:spPr>
          <a:xfrm>
            <a:off x="3286200" y="3753699"/>
            <a:ext cx="3456384" cy="468000"/>
          </a:xfrm>
          <a:prstGeom prst="rect">
            <a:avLst/>
          </a:prstGeom>
          <a:solidFill>
            <a:srgbClr val="F5A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800" b="1" dirty="0"/>
              <a:t>Identità dei territori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D3B5717-8EF5-452A-982F-9D7C21BE0BEB}"/>
              </a:ext>
            </a:extLst>
          </p:cNvPr>
          <p:cNvSpPr/>
          <p:nvPr/>
        </p:nvSpPr>
        <p:spPr>
          <a:xfrm>
            <a:off x="119341" y="3753699"/>
            <a:ext cx="3096344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100" dirty="0">
                <a:solidFill>
                  <a:schemeClr val="tx1"/>
                </a:solidFill>
              </a:rPr>
              <a:t>Contribuire, oggi, alla definizione o </a:t>
            </a:r>
            <a:r>
              <a:rPr lang="it-IT" sz="1100" dirty="0" err="1">
                <a:solidFill>
                  <a:schemeClr val="tx1"/>
                </a:solidFill>
              </a:rPr>
              <a:t>ri</a:t>
            </a:r>
            <a:r>
              <a:rPr lang="it-IT" sz="1100" dirty="0">
                <a:solidFill>
                  <a:schemeClr val="tx1"/>
                </a:solidFill>
              </a:rPr>
              <a:t>-definizione di identità geografiche (guardarsi intorno, e non guardarsi indietro)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3B8A1A47-41F5-4C20-9086-986A05724937}"/>
              </a:ext>
            </a:extLst>
          </p:cNvPr>
          <p:cNvSpPr/>
          <p:nvPr/>
        </p:nvSpPr>
        <p:spPr>
          <a:xfrm>
            <a:off x="1990056" y="4325771"/>
            <a:ext cx="3456384" cy="468000"/>
          </a:xfrm>
          <a:prstGeom prst="rect">
            <a:avLst/>
          </a:prstGeom>
          <a:solidFill>
            <a:srgbClr val="F5A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800" b="1" dirty="0"/>
              <a:t>Comunicazione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7A25E279-B894-435D-8792-FC6D3DBCB6DE}"/>
              </a:ext>
            </a:extLst>
          </p:cNvPr>
          <p:cNvSpPr/>
          <p:nvPr/>
        </p:nvSpPr>
        <p:spPr>
          <a:xfrm>
            <a:off x="5590456" y="4320964"/>
            <a:ext cx="3096344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>
                <a:solidFill>
                  <a:schemeClr val="tx1"/>
                </a:solidFill>
              </a:rPr>
              <a:t>Rendere comune o mettere in comune: una comunicazione di sistema e fatta dal sistema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2096F1DB-6AF6-41E1-A030-49329FE692EB}"/>
              </a:ext>
            </a:extLst>
          </p:cNvPr>
          <p:cNvSpPr/>
          <p:nvPr/>
        </p:nvSpPr>
        <p:spPr>
          <a:xfrm>
            <a:off x="5518448" y="3190454"/>
            <a:ext cx="3096344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>
                <a:solidFill>
                  <a:schemeClr val="tx1"/>
                </a:solidFill>
              </a:rPr>
              <a:t>Ascoltare, definire il modello di governo dei processi di confronto, strutturare pratiche di </a:t>
            </a:r>
            <a:r>
              <a:rPr lang="it-IT" sz="1200" dirty="0" err="1">
                <a:solidFill>
                  <a:schemeClr val="tx1"/>
                </a:solidFill>
              </a:rPr>
              <a:t>coprogettazione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A5F5367B-2B42-4E76-B2A2-89990D4DD828}"/>
              </a:ext>
            </a:extLst>
          </p:cNvPr>
          <p:cNvSpPr/>
          <p:nvPr/>
        </p:nvSpPr>
        <p:spPr>
          <a:xfrm>
            <a:off x="119341" y="2672336"/>
            <a:ext cx="3096344" cy="46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sz="1200" dirty="0">
                <a:solidFill>
                  <a:schemeClr val="tx1"/>
                </a:solidFill>
              </a:rPr>
              <a:t>Unire le comunità, far lavorare assieme settori distanti 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 txBox="1">
            <a:spLocks/>
          </p:cNvSpPr>
          <p:nvPr/>
        </p:nvSpPr>
        <p:spPr>
          <a:xfrm>
            <a:off x="763204" y="580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200" b="0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Le leve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9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1ADD937-634B-4DA9-86CC-CF6E5B5858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3D004226-3C22-4FBC-A538-5DA500E92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8029701"/>
              </p:ext>
            </p:extLst>
          </p:nvPr>
        </p:nvGraphicFramePr>
        <p:xfrm>
          <a:off x="104828" y="16967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2713DE0D-8EC0-4C9B-B9A9-01DBC29E4CCE}"/>
              </a:ext>
            </a:extLst>
          </p:cNvPr>
          <p:cNvSpPr/>
          <p:nvPr/>
        </p:nvSpPr>
        <p:spPr>
          <a:xfrm>
            <a:off x="4596521" y="1696786"/>
            <a:ext cx="2716576" cy="737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1300" dirty="0">
                <a:solidFill>
                  <a:schemeClr val="tx1"/>
                </a:solidFill>
              </a:rPr>
              <a:t>Analizzare dati e informazioni per comprendere il contesto e individuare le leve da azionare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39B58BE0-2988-4546-ADE6-12BCA64D183B}"/>
              </a:ext>
            </a:extLst>
          </p:cNvPr>
          <p:cNvSpPr/>
          <p:nvPr/>
        </p:nvSpPr>
        <p:spPr>
          <a:xfrm>
            <a:off x="4596521" y="2558959"/>
            <a:ext cx="2716576" cy="737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Individuare gli obiettivi da raggiungere attraverso le leve individuate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9AB71BC0-FCA6-4E84-95A7-6D28ADEADBC7}"/>
              </a:ext>
            </a:extLst>
          </p:cNvPr>
          <p:cNvSpPr/>
          <p:nvPr/>
        </p:nvSpPr>
        <p:spPr>
          <a:xfrm>
            <a:off x="4596521" y="3424688"/>
            <a:ext cx="2716576" cy="737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1300" dirty="0">
                <a:solidFill>
                  <a:schemeClr val="tx1"/>
                </a:solidFill>
              </a:rPr>
              <a:t>Programmare tempi e modalità attraverso i quali raggiungere gli obiettivi predefiniti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BCF69C9F-CB44-433D-B8F7-0A03F2A62006}"/>
              </a:ext>
            </a:extLst>
          </p:cNvPr>
          <p:cNvSpPr/>
          <p:nvPr/>
        </p:nvSpPr>
        <p:spPr>
          <a:xfrm>
            <a:off x="4596521" y="4290660"/>
            <a:ext cx="2716576" cy="7329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Declinare gli interventi in maniera puntuale anche assegnando le risorse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C5A3106E-5967-40A8-A822-793C916F5C29}"/>
              </a:ext>
            </a:extLst>
          </p:cNvPr>
          <p:cNvSpPr/>
          <p:nvPr/>
        </p:nvSpPr>
        <p:spPr>
          <a:xfrm>
            <a:off x="4596521" y="5122352"/>
            <a:ext cx="2716576" cy="7372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Osservare il contesto per verificare se e come le azioni hanno inciso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in giù 4">
            <a:extLst>
              <a:ext uri="{FF2B5EF4-FFF2-40B4-BE49-F238E27FC236}">
                <a16:creationId xmlns:a16="http://schemas.microsoft.com/office/drawing/2014/main" xmlns="" id="{81607F4E-AA1B-45E0-A94E-23613239C095}"/>
              </a:ext>
            </a:extLst>
          </p:cNvPr>
          <p:cNvSpPr/>
          <p:nvPr/>
        </p:nvSpPr>
        <p:spPr>
          <a:xfrm>
            <a:off x="4553968" y="2357737"/>
            <a:ext cx="648072" cy="178241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35EC1D97-0CED-44B8-AFD5-8F5C53C9316F}"/>
              </a:ext>
            </a:extLst>
          </p:cNvPr>
          <p:cNvSpPr txBox="1">
            <a:spLocks/>
          </p:cNvSpPr>
          <p:nvPr/>
        </p:nvSpPr>
        <p:spPr>
          <a:xfrm>
            <a:off x="2958491" y="1954606"/>
            <a:ext cx="4754488" cy="22729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+mj-lt"/>
                <a:cs typeface="Calibri" panose="020F0502020204030204" pitchFamily="34" charset="0"/>
              </a:rPr>
              <a:t>Analisi della dimensione sociale</a:t>
            </a:r>
          </a:p>
          <a:p>
            <a:pPr algn="just"/>
            <a:r>
              <a:rPr lang="it-IT" dirty="0">
                <a:latin typeface="+mj-lt"/>
                <a:cs typeface="Calibri" panose="020F0502020204030204" pitchFamily="34" charset="0"/>
              </a:rPr>
              <a:t>Analisi della dimensione economica</a:t>
            </a:r>
          </a:p>
          <a:p>
            <a:pPr algn="just"/>
            <a:r>
              <a:rPr lang="it-IT" dirty="0">
                <a:latin typeface="+mj-lt"/>
                <a:cs typeface="Calibri" panose="020F0502020204030204" pitchFamily="34" charset="0"/>
              </a:rPr>
              <a:t>Analisi della dimensione culturale</a:t>
            </a:r>
          </a:p>
          <a:p>
            <a:pPr algn="just"/>
            <a:r>
              <a:rPr lang="it-IT" dirty="0">
                <a:latin typeface="+mj-lt"/>
                <a:cs typeface="Calibri" panose="020F0502020204030204" pitchFamily="34" charset="0"/>
              </a:rPr>
              <a:t>Analisi della dimensione relazionale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0935B8F-D045-4E3A-B3D5-14F69AA5FBC6}"/>
              </a:ext>
            </a:extLst>
          </p:cNvPr>
          <p:cNvSpPr txBox="1"/>
          <p:nvPr/>
        </p:nvSpPr>
        <p:spPr>
          <a:xfrm>
            <a:off x="2807819" y="4402471"/>
            <a:ext cx="4140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+mj-lt"/>
                <a:cs typeface="Calibri" panose="020F0502020204030204" pitchFamily="34" charset="0"/>
              </a:rPr>
              <a:t>Comprensione delle </a:t>
            </a:r>
            <a:r>
              <a:rPr lang="it-IT" sz="1800" b="1" dirty="0">
                <a:latin typeface="+mj-lt"/>
                <a:cs typeface="Calibri" panose="020F0502020204030204" pitchFamily="34" charset="0"/>
              </a:rPr>
              <a:t>caratteristiche</a:t>
            </a:r>
            <a:r>
              <a:rPr lang="it-IT" sz="1800" dirty="0">
                <a:latin typeface="+mj-lt"/>
                <a:cs typeface="Calibri" panose="020F0502020204030204" pitchFamily="34" charset="0"/>
              </a:rPr>
              <a:t> del contesto e individuazione delle </a:t>
            </a:r>
            <a:r>
              <a:rPr lang="it-IT" sz="1800" b="1" dirty="0">
                <a:latin typeface="+mj-lt"/>
                <a:cs typeface="Calibri" panose="020F0502020204030204" pitchFamily="34" charset="0"/>
              </a:rPr>
              <a:t>opportunità e individuazione delle aree di intervento</a:t>
            </a:r>
            <a:endParaRPr lang="it-IT" sz="18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E7CF818-4155-425B-8AEC-49C49EB7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737"/>
            <a:ext cx="3266345" cy="2185185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7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>
                <a:latin typeface="+mj-lt"/>
              </a:rPr>
              <a:pPr/>
              <a:t>7</a:t>
            </a:fld>
            <a:endParaRPr lang="it-IT">
              <a:latin typeface="+mj-l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331F9C5-9BD0-4EB3-8A80-82EC83F6B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186"/>
            <a:ext cx="3076041" cy="2057871"/>
          </a:xfrm>
          <a:prstGeom prst="rect">
            <a:avLst/>
          </a:prstGeom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xmlns="" id="{6A5C5891-5878-498F-9F8F-418A467A0106}"/>
              </a:ext>
            </a:extLst>
          </p:cNvPr>
          <p:cNvSpPr txBox="1">
            <a:spLocks/>
          </p:cNvSpPr>
          <p:nvPr/>
        </p:nvSpPr>
        <p:spPr>
          <a:xfrm>
            <a:off x="2865512" y="1529371"/>
            <a:ext cx="4754488" cy="26179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+mj-lt"/>
              </a:rPr>
              <a:t>Definire gli obiettivi strategici </a:t>
            </a:r>
          </a:p>
          <a:p>
            <a:pPr algn="just"/>
            <a:r>
              <a:rPr lang="it-IT" sz="1600" dirty="0">
                <a:latin typeface="+mj-lt"/>
              </a:rPr>
              <a:t>Definire i target di utenza a cui ci si rivolge per strutturare una strategia di intervento personalizzata (in primis, residenti, turisti; attenzione alle variabili utilizzate per la profilazione degli utenti)</a:t>
            </a:r>
          </a:p>
          <a:p>
            <a:pPr algn="just"/>
            <a:r>
              <a:rPr lang="it-IT" sz="1600" dirty="0">
                <a:latin typeface="+mj-lt"/>
              </a:rPr>
              <a:t>Definire i TEMI CHIAVE su cui strutturare la strategia di valorizzazione culturale</a:t>
            </a:r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xmlns="" id="{12CCFF2E-0785-46A8-9EF1-B88E620633BB}"/>
              </a:ext>
            </a:extLst>
          </p:cNvPr>
          <p:cNvSpPr txBox="1">
            <a:spLocks/>
          </p:cNvSpPr>
          <p:nvPr/>
        </p:nvSpPr>
        <p:spPr>
          <a:xfrm>
            <a:off x="2051050" y="4738331"/>
            <a:ext cx="2340730" cy="9817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cap="small" dirty="0">
                <a:solidFill>
                  <a:schemeClr val="accent3"/>
                </a:solidFill>
              </a:rPr>
              <a:t>Obiettivo strategico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xmlns="" id="{A987A8A7-32A3-428F-9347-5E33A9AFB1F3}"/>
              </a:ext>
            </a:extLst>
          </p:cNvPr>
          <p:cNvSpPr/>
          <p:nvPr/>
        </p:nvSpPr>
        <p:spPr>
          <a:xfrm rot="16200000">
            <a:off x="4743457" y="4977171"/>
            <a:ext cx="456326" cy="504056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8AB0C7F-0154-4AA5-8B26-3260352FDBC6}"/>
              </a:ext>
            </a:extLst>
          </p:cNvPr>
          <p:cNvSpPr txBox="1"/>
          <p:nvPr/>
        </p:nvSpPr>
        <p:spPr>
          <a:xfrm>
            <a:off x="5551460" y="4283201"/>
            <a:ext cx="2812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Definisce le priorità strategiche cui far riferire gli interventi del Piano; tendenzialmente rappresentano </a:t>
            </a:r>
            <a:r>
              <a:rPr lang="it-IT" b="1" dirty="0">
                <a:latin typeface="+mj-lt"/>
              </a:rPr>
              <a:t>obiettivi di lungo periodo. </a:t>
            </a:r>
          </a:p>
          <a:p>
            <a:pPr algn="ctr"/>
            <a:r>
              <a:rPr lang="it-IT" dirty="0">
                <a:latin typeface="+mj-lt"/>
              </a:rPr>
              <a:t>Ogni obiettivo specifico, in genere, si declina in uno o più obiettivi operativi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1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z="1100" smtClean="0">
                <a:latin typeface="+mj-lt"/>
              </a:rPr>
              <a:pPr/>
              <a:t>8</a:t>
            </a:fld>
            <a:endParaRPr lang="it-IT" sz="1100"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9DBC1D7-19ED-448B-9E68-3DF832E5B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8" r="27448"/>
          <a:stretch/>
        </p:blipFill>
        <p:spPr>
          <a:xfrm>
            <a:off x="915733" y="2314029"/>
            <a:ext cx="1440830" cy="2264148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E5F4BC34-1FCD-4444-8D42-0EF0745D8D22}"/>
              </a:ext>
            </a:extLst>
          </p:cNvPr>
          <p:cNvSpPr txBox="1">
            <a:spLocks/>
          </p:cNvSpPr>
          <p:nvPr/>
        </p:nvSpPr>
        <p:spPr>
          <a:xfrm>
            <a:off x="2790689" y="1760002"/>
            <a:ext cx="4754488" cy="22729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latin typeface="+mj-lt"/>
              </a:rPr>
              <a:t>Individuare obiettivi di maggior dettaglio attraverso i quali si declina il raggiungimento degli obiettivi generali </a:t>
            </a:r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xmlns="" id="{52DA7849-DB5F-4B8E-B506-5D253215F901}"/>
              </a:ext>
            </a:extLst>
          </p:cNvPr>
          <p:cNvSpPr txBox="1">
            <a:spLocks/>
          </p:cNvSpPr>
          <p:nvPr/>
        </p:nvSpPr>
        <p:spPr>
          <a:xfrm>
            <a:off x="4312099" y="2717627"/>
            <a:ext cx="3002451" cy="2160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cap="small" dirty="0">
                <a:solidFill>
                  <a:schemeClr val="accent4"/>
                </a:solidFill>
              </a:rPr>
              <a:t>Obiettivo operativo 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EEC6A1A-FC86-4D30-98AB-72DEB7D30938}"/>
              </a:ext>
            </a:extLst>
          </p:cNvPr>
          <p:cNvSpPr txBox="1"/>
          <p:nvPr/>
        </p:nvSpPr>
        <p:spPr>
          <a:xfrm>
            <a:off x="4228923" y="4151220"/>
            <a:ext cx="3391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  <a:cs typeface="Calibri" panose="020F0502020204030204" pitchFamily="34" charset="0"/>
              </a:rPr>
              <a:t> Secondo la logica dell’albero strategico, ogni obiettivo strategico è articolato in obiettivi operativi, per ciascuno dei quali vengono definite le azioni puntuali per il loro raggiungimento, nonché tempi e risorse necessarie</a:t>
            </a:r>
          </a:p>
        </p:txBody>
      </p:sp>
      <p:sp>
        <p:nvSpPr>
          <p:cNvPr id="13" name="Titolo 4">
            <a:extLst>
              <a:ext uri="{FF2B5EF4-FFF2-40B4-BE49-F238E27FC236}">
                <a16:creationId xmlns:a16="http://schemas.microsoft.com/office/drawing/2014/main" xmlns="" id="{4F4BB106-2BEC-4370-AB20-8687E8355A6A}"/>
              </a:ext>
            </a:extLst>
          </p:cNvPr>
          <p:cNvSpPr txBox="1">
            <a:spLocks/>
          </p:cNvSpPr>
          <p:nvPr/>
        </p:nvSpPr>
        <p:spPr>
          <a:xfrm>
            <a:off x="4312099" y="2971414"/>
            <a:ext cx="3002451" cy="2160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cap="small" dirty="0">
                <a:solidFill>
                  <a:schemeClr val="accent4"/>
                </a:solidFill>
              </a:rPr>
              <a:t>Obiettivo operativo 2</a:t>
            </a:r>
          </a:p>
        </p:txBody>
      </p:sp>
      <p:sp>
        <p:nvSpPr>
          <p:cNvPr id="14" name="Titolo 4">
            <a:extLst>
              <a:ext uri="{FF2B5EF4-FFF2-40B4-BE49-F238E27FC236}">
                <a16:creationId xmlns:a16="http://schemas.microsoft.com/office/drawing/2014/main" xmlns="" id="{D9EAC523-3EF7-448E-817C-BAAF85131532}"/>
              </a:ext>
            </a:extLst>
          </p:cNvPr>
          <p:cNvSpPr txBox="1">
            <a:spLocks/>
          </p:cNvSpPr>
          <p:nvPr/>
        </p:nvSpPr>
        <p:spPr>
          <a:xfrm>
            <a:off x="4312099" y="3230079"/>
            <a:ext cx="3002451" cy="2160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cap="small" dirty="0">
                <a:solidFill>
                  <a:schemeClr val="accent4"/>
                </a:solidFill>
              </a:rPr>
              <a:t>Obiettivo operativo 3</a:t>
            </a:r>
          </a:p>
        </p:txBody>
      </p:sp>
      <p:sp>
        <p:nvSpPr>
          <p:cNvPr id="15" name="Titolo 4">
            <a:extLst>
              <a:ext uri="{FF2B5EF4-FFF2-40B4-BE49-F238E27FC236}">
                <a16:creationId xmlns:a16="http://schemas.microsoft.com/office/drawing/2014/main" xmlns="" id="{E45F287F-3181-40ED-8609-B23281BE5E0B}"/>
              </a:ext>
            </a:extLst>
          </p:cNvPr>
          <p:cNvSpPr txBox="1">
            <a:spLocks/>
          </p:cNvSpPr>
          <p:nvPr/>
        </p:nvSpPr>
        <p:spPr>
          <a:xfrm>
            <a:off x="4312099" y="3483866"/>
            <a:ext cx="3002451" cy="2160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cap="small" dirty="0">
                <a:solidFill>
                  <a:schemeClr val="accent4"/>
                </a:solidFill>
              </a:rPr>
              <a:t>Obiettivo operativo N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xmlns="" id="{DE233534-1DD8-4B5B-A187-A94D2542DCDF}"/>
              </a:ext>
            </a:extLst>
          </p:cNvPr>
          <p:cNvSpPr/>
          <p:nvPr/>
        </p:nvSpPr>
        <p:spPr>
          <a:xfrm>
            <a:off x="5603129" y="3737653"/>
            <a:ext cx="420390" cy="504056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+mj-lt"/>
            </a:endParaRPr>
          </a:p>
        </p:txBody>
      </p:sp>
      <p:sp>
        <p:nvSpPr>
          <p:cNvPr id="17" name="Titolo 4">
            <a:extLst>
              <a:ext uri="{FF2B5EF4-FFF2-40B4-BE49-F238E27FC236}">
                <a16:creationId xmlns:a16="http://schemas.microsoft.com/office/drawing/2014/main" xmlns="" id="{892DA7A6-ABB5-4F07-9B09-809FB98B33DE}"/>
              </a:ext>
            </a:extLst>
          </p:cNvPr>
          <p:cNvSpPr txBox="1">
            <a:spLocks/>
          </p:cNvSpPr>
          <p:nvPr/>
        </p:nvSpPr>
        <p:spPr>
          <a:xfrm rot="16200000">
            <a:off x="2135225" y="3626067"/>
            <a:ext cx="2798620" cy="9817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cap="small" dirty="0">
                <a:solidFill>
                  <a:schemeClr val="accent3"/>
                </a:solidFill>
              </a:rPr>
              <a:t>Obiettivo strategico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8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743CA19-F925-4825-BEFA-376D428380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980A9C-2F41-47F2-BBC0-43DF9A907E5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144D2FAB-B8EA-48A1-9068-7CA7259549A6}"/>
              </a:ext>
            </a:extLst>
          </p:cNvPr>
          <p:cNvSpPr txBox="1">
            <a:spLocks/>
          </p:cNvSpPr>
          <p:nvPr/>
        </p:nvSpPr>
        <p:spPr>
          <a:xfrm>
            <a:off x="2372642" y="1701364"/>
            <a:ext cx="5842443" cy="29178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Definire gli interventi puntuali per il raggiungimento degli obiettivi predefiniti:</a:t>
            </a:r>
          </a:p>
          <a:p>
            <a:pPr lvl="1" algn="just"/>
            <a:r>
              <a:rPr lang="it-IT" dirty="0"/>
              <a:t>a tale scopo si prevede l’elaborazione di schede progetto contenenti tutte le informazioni necessarie alla realizzazione dell’intervento;</a:t>
            </a:r>
          </a:p>
          <a:p>
            <a:pPr lvl="1" algn="just"/>
            <a:r>
              <a:rPr lang="it-IT" dirty="0"/>
              <a:t>le schede progetto dovranno definire modalità attuative, soggetti coinvolti e ruoli, tempistiche, risorse necessarie;</a:t>
            </a:r>
          </a:p>
          <a:p>
            <a:pPr lvl="1" algn="just"/>
            <a:r>
              <a:rPr lang="it-IT" dirty="0"/>
              <a:t>questo approccio consente di schematizzare il lavoro e di definire una griglia per il monitoraggio e valutazione degli interventi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F4538D2-FA76-4EEC-BA36-BCB8AD99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784" y="2272421"/>
            <a:ext cx="3410231" cy="228144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4D32AD9A-947C-4E1C-928F-DD833CD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4" y="58056"/>
            <a:ext cx="8229600" cy="11430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Piano Strategico </a:t>
            </a: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Culturale</a:t>
            </a:r>
            <a:b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/>
            </a:r>
            <a:br>
              <a:rPr lang="it-IT" sz="2400" b="1" dirty="0">
                <a:solidFill>
                  <a:srgbClr val="24418E"/>
                </a:solidFill>
                <a:latin typeface="+mj-lt"/>
                <a:cs typeface="Calibri"/>
                <a:sym typeface="Arial"/>
              </a:rPr>
            </a:br>
            <a:r>
              <a:rPr lang="it-IT" sz="2400" b="1" dirty="0" smtClean="0">
                <a:solidFill>
                  <a:srgbClr val="24418E"/>
                </a:solidFill>
                <a:latin typeface="+mj-lt"/>
                <a:cs typeface="Calibri"/>
                <a:sym typeface="Arial"/>
              </a:rPr>
              <a:t>I contenuti</a:t>
            </a:r>
            <a:endParaRPr lang="it-IT" sz="2400" b="1" dirty="0">
              <a:solidFill>
                <a:srgbClr val="24418E"/>
              </a:solidFill>
              <a:latin typeface="+mj-lt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Presentazione su schermo (4:3)</PresentationFormat>
  <Paragraphs>201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 3</vt:lpstr>
      <vt:lpstr>Playfair Display</vt:lpstr>
      <vt:lpstr>Tema di Office</vt:lpstr>
      <vt:lpstr>Diapositiva 1</vt:lpstr>
      <vt:lpstr>Piano Strategico Culturale  Cos’è </vt:lpstr>
      <vt:lpstr>Piano Strategico Culturale  Gli obiettivi</vt:lpstr>
      <vt:lpstr>Diapositiva 4</vt:lpstr>
      <vt:lpstr>Piano Strategico Culturale  I contenuti</vt:lpstr>
      <vt:lpstr>Piano Strategico Culturale  I contenuti</vt:lpstr>
      <vt:lpstr>Piano Strategico Culturale  I contenuti</vt:lpstr>
      <vt:lpstr>Piano Strategico Culturale  I contenuti</vt:lpstr>
      <vt:lpstr>Piano Strategico Culturale  I contenuti</vt:lpstr>
      <vt:lpstr>Piano Strategico Culturale  I contenuti</vt:lpstr>
      <vt:lpstr>Piano Strategico Culturale  I contenuti</vt:lpstr>
      <vt:lpstr>Piano Strategico Culturale  I contenuti</vt:lpstr>
      <vt:lpstr>L’assetto di governance  Il processo</vt:lpstr>
      <vt:lpstr>L’assetto di governance  Il processo</vt:lpstr>
      <vt:lpstr>Percorso partecipativo  Il processo</vt:lpstr>
      <vt:lpstr>La comunicazione  Il processo</vt:lpstr>
      <vt:lpstr>Piano Strategico culturale  Una proposta di struttura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2019-02-26T10:35:49Z</dcterms:modified>
</cp:coreProperties>
</file>