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60" r:id="rId7"/>
    <p:sldId id="263" r:id="rId8"/>
    <p:sldId id="265" r:id="rId9"/>
    <p:sldId id="264" r:id="rId10"/>
    <p:sldId id="26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E0357-FC02-45A8-8AAE-E3B724489D2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A71226-A9B3-46DC-9042-6791E9D5B34E}">
      <dgm:prSet phldrT="[Testo]" custT="1"/>
      <dgm:spPr/>
      <dgm:t>
        <a:bodyPr/>
        <a:lstStyle/>
        <a:p>
          <a:r>
            <a:rPr lang="it-IT" sz="1600" dirty="0"/>
            <a:t>I Giovani Talenti</a:t>
          </a:r>
        </a:p>
      </dgm:t>
    </dgm:pt>
    <dgm:pt modelId="{8306A8F0-6E89-458D-8079-0042F7EC34D7}" type="parTrans" cxnId="{E829CB9A-3D7A-4A27-B564-E4757234AEE8}">
      <dgm:prSet/>
      <dgm:spPr/>
      <dgm:t>
        <a:bodyPr/>
        <a:lstStyle/>
        <a:p>
          <a:endParaRPr lang="it-IT"/>
        </a:p>
      </dgm:t>
    </dgm:pt>
    <dgm:pt modelId="{80DA8217-A043-4BB0-8ECD-734C69DC656D}" type="sibTrans" cxnId="{E829CB9A-3D7A-4A27-B564-E4757234AEE8}">
      <dgm:prSet/>
      <dgm:spPr/>
      <dgm:t>
        <a:bodyPr/>
        <a:lstStyle/>
        <a:p>
          <a:endParaRPr lang="it-IT"/>
        </a:p>
      </dgm:t>
    </dgm:pt>
    <dgm:pt modelId="{AAC68BAE-F636-40F9-8543-53424F7EC71B}">
      <dgm:prSet phldrT="[Testo]" custT="1"/>
      <dgm:spPr/>
      <dgm:t>
        <a:bodyPr/>
        <a:lstStyle/>
        <a:p>
          <a:r>
            <a:rPr lang="it-IT" sz="1200" dirty="0"/>
            <a:t>La Scuola</a:t>
          </a:r>
        </a:p>
      </dgm:t>
    </dgm:pt>
    <dgm:pt modelId="{E7FCB3FB-97E0-476A-A224-DEA6039CB12A}" type="parTrans" cxnId="{89BF9C95-D55E-492A-8A7E-D126F1280177}">
      <dgm:prSet/>
      <dgm:spPr/>
      <dgm:t>
        <a:bodyPr/>
        <a:lstStyle/>
        <a:p>
          <a:endParaRPr lang="it-IT"/>
        </a:p>
      </dgm:t>
    </dgm:pt>
    <dgm:pt modelId="{92882490-39D8-4311-A345-C01EB78C666E}" type="sibTrans" cxnId="{89BF9C95-D55E-492A-8A7E-D126F1280177}">
      <dgm:prSet/>
      <dgm:spPr/>
      <dgm:t>
        <a:bodyPr/>
        <a:lstStyle/>
        <a:p>
          <a:endParaRPr lang="it-IT"/>
        </a:p>
      </dgm:t>
    </dgm:pt>
    <dgm:pt modelId="{00022C72-7D45-4AD0-89A8-34F439CD8692}">
      <dgm:prSet phldrT="[Testo]" custT="1"/>
      <dgm:spPr/>
      <dgm:t>
        <a:bodyPr/>
        <a:lstStyle/>
        <a:p>
          <a:r>
            <a:rPr lang="it-IT" sz="1100" dirty="0"/>
            <a:t>Il Lavoro</a:t>
          </a:r>
        </a:p>
      </dgm:t>
    </dgm:pt>
    <dgm:pt modelId="{10EFCCA4-0636-4ED2-A8E3-A17B0FD8999A}" type="parTrans" cxnId="{9B757DA4-7F85-4B9E-8DF5-53FF6AA11599}">
      <dgm:prSet/>
      <dgm:spPr/>
      <dgm:t>
        <a:bodyPr/>
        <a:lstStyle/>
        <a:p>
          <a:endParaRPr lang="it-IT"/>
        </a:p>
      </dgm:t>
    </dgm:pt>
    <dgm:pt modelId="{60330AD5-8146-4CFB-B564-E5A9875B77DB}" type="sibTrans" cxnId="{9B757DA4-7F85-4B9E-8DF5-53FF6AA11599}">
      <dgm:prSet/>
      <dgm:spPr/>
      <dgm:t>
        <a:bodyPr/>
        <a:lstStyle/>
        <a:p>
          <a:endParaRPr lang="it-IT"/>
        </a:p>
      </dgm:t>
    </dgm:pt>
    <dgm:pt modelId="{C9F49B6F-FE9C-4970-98C0-BEC3B772EDA7}">
      <dgm:prSet phldrT="[Testo]" custT="1"/>
      <dgm:spPr/>
      <dgm:t>
        <a:bodyPr/>
        <a:lstStyle/>
        <a:p>
          <a:r>
            <a:rPr lang="it-IT" sz="1100" dirty="0"/>
            <a:t>Gli adulti e le famiglie</a:t>
          </a:r>
        </a:p>
      </dgm:t>
    </dgm:pt>
    <dgm:pt modelId="{97834001-35B4-4D17-88AE-4F5A5906F19B}" type="parTrans" cxnId="{CC91DD61-7908-4477-AEB6-9E4EA0FBC374}">
      <dgm:prSet/>
      <dgm:spPr/>
      <dgm:t>
        <a:bodyPr/>
        <a:lstStyle/>
        <a:p>
          <a:endParaRPr lang="it-IT"/>
        </a:p>
      </dgm:t>
    </dgm:pt>
    <dgm:pt modelId="{BB5BF259-D608-44A6-AF95-A259301C5EE3}" type="sibTrans" cxnId="{CC91DD61-7908-4477-AEB6-9E4EA0FBC374}">
      <dgm:prSet/>
      <dgm:spPr/>
      <dgm:t>
        <a:bodyPr/>
        <a:lstStyle/>
        <a:p>
          <a:endParaRPr lang="it-IT"/>
        </a:p>
      </dgm:t>
    </dgm:pt>
    <dgm:pt modelId="{C57239EF-AF6B-4E64-AD5A-CFAB5BD32852}">
      <dgm:prSet phldrT="[Testo]"/>
      <dgm:spPr/>
      <dgm:t>
        <a:bodyPr/>
        <a:lstStyle/>
        <a:p>
          <a:r>
            <a:rPr lang="it-IT" dirty="0"/>
            <a:t>la Società</a:t>
          </a:r>
        </a:p>
      </dgm:t>
    </dgm:pt>
    <dgm:pt modelId="{9FBF4B8B-F836-409B-AF68-2E9F6A3C7F4E}" type="parTrans" cxnId="{34BC4115-3C5A-4AC3-882C-0A8276E45445}">
      <dgm:prSet/>
      <dgm:spPr/>
      <dgm:t>
        <a:bodyPr/>
        <a:lstStyle/>
        <a:p>
          <a:endParaRPr lang="it-IT"/>
        </a:p>
      </dgm:t>
    </dgm:pt>
    <dgm:pt modelId="{AA7B0398-F794-4BF3-8258-9B2132840C08}" type="sibTrans" cxnId="{34BC4115-3C5A-4AC3-882C-0A8276E45445}">
      <dgm:prSet/>
      <dgm:spPr/>
      <dgm:t>
        <a:bodyPr/>
        <a:lstStyle/>
        <a:p>
          <a:endParaRPr lang="it-IT"/>
        </a:p>
      </dgm:t>
    </dgm:pt>
    <dgm:pt modelId="{AE11C7CF-30A9-4AF0-AC09-F69F680B413E}">
      <dgm:prSet/>
      <dgm:spPr/>
      <dgm:t>
        <a:bodyPr/>
        <a:lstStyle/>
        <a:p>
          <a:r>
            <a:rPr lang="it-IT" dirty="0"/>
            <a:t>Le Istituzioni</a:t>
          </a:r>
        </a:p>
      </dgm:t>
    </dgm:pt>
    <dgm:pt modelId="{E006B01A-FD7C-40A5-ABBE-4A5DF6E348F9}" type="parTrans" cxnId="{712EBEB3-B7B8-48EF-A35C-37C9EF39F2E8}">
      <dgm:prSet/>
      <dgm:spPr/>
      <dgm:t>
        <a:bodyPr/>
        <a:lstStyle/>
        <a:p>
          <a:endParaRPr lang="it-IT"/>
        </a:p>
      </dgm:t>
    </dgm:pt>
    <dgm:pt modelId="{6093F493-FF03-44C4-8AC8-D332352281A1}" type="sibTrans" cxnId="{712EBEB3-B7B8-48EF-A35C-37C9EF39F2E8}">
      <dgm:prSet/>
      <dgm:spPr/>
      <dgm:t>
        <a:bodyPr/>
        <a:lstStyle/>
        <a:p>
          <a:endParaRPr lang="it-IT"/>
        </a:p>
      </dgm:t>
    </dgm:pt>
    <dgm:pt modelId="{673838D9-E257-4EA4-843A-FFC1F89A5EE3}">
      <dgm:prSet phldrT="[Testo]" custT="1"/>
      <dgm:spPr/>
      <dgm:t>
        <a:bodyPr/>
        <a:lstStyle/>
        <a:p>
          <a:r>
            <a:rPr lang="it-IT" sz="1100" dirty="0"/>
            <a:t>I Servizi</a:t>
          </a:r>
        </a:p>
      </dgm:t>
    </dgm:pt>
    <dgm:pt modelId="{0727232C-5989-4A08-ABDA-D6F86D502869}" type="parTrans" cxnId="{89755D34-B3B5-41F0-A885-A3B726E2245A}">
      <dgm:prSet/>
      <dgm:spPr/>
      <dgm:t>
        <a:bodyPr/>
        <a:lstStyle/>
        <a:p>
          <a:endParaRPr lang="it-IT"/>
        </a:p>
      </dgm:t>
    </dgm:pt>
    <dgm:pt modelId="{DAF0C201-9586-401B-8BEE-B1B45F045E76}" type="sibTrans" cxnId="{89755D34-B3B5-41F0-A885-A3B726E2245A}">
      <dgm:prSet/>
      <dgm:spPr/>
      <dgm:t>
        <a:bodyPr/>
        <a:lstStyle/>
        <a:p>
          <a:endParaRPr lang="it-IT"/>
        </a:p>
      </dgm:t>
    </dgm:pt>
    <dgm:pt modelId="{4D5F3050-0970-45C5-9E6E-76AF5C7AC3C6}">
      <dgm:prSet phldrT="[Testo]" custT="1"/>
      <dgm:spPr/>
      <dgm:t>
        <a:bodyPr/>
        <a:lstStyle/>
        <a:p>
          <a:r>
            <a:rPr lang="it-IT" sz="1100" dirty="0"/>
            <a:t>Agenzie</a:t>
          </a:r>
        </a:p>
      </dgm:t>
    </dgm:pt>
    <dgm:pt modelId="{D5D68702-EFCD-44A8-B2ED-F24097A49DE3}" type="parTrans" cxnId="{62E5FBC2-406B-4B8C-9D9A-7625D226DD66}">
      <dgm:prSet/>
      <dgm:spPr/>
      <dgm:t>
        <a:bodyPr/>
        <a:lstStyle/>
        <a:p>
          <a:endParaRPr lang="it-IT"/>
        </a:p>
      </dgm:t>
    </dgm:pt>
    <dgm:pt modelId="{7FC12130-48B6-4631-84FE-B7618690E0B1}" type="sibTrans" cxnId="{62E5FBC2-406B-4B8C-9D9A-7625D226DD66}">
      <dgm:prSet/>
      <dgm:spPr/>
      <dgm:t>
        <a:bodyPr/>
        <a:lstStyle/>
        <a:p>
          <a:endParaRPr lang="it-IT"/>
        </a:p>
      </dgm:t>
    </dgm:pt>
    <dgm:pt modelId="{88505CF2-F11E-44F7-BBE4-37DFD955109B}">
      <dgm:prSet phldrT="[Testo]" custT="1"/>
      <dgm:spPr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160" tIns="10160" rIns="10160" bIns="1016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Associazionismo</a:t>
          </a:r>
        </a:p>
      </dgm:t>
    </dgm:pt>
    <dgm:pt modelId="{E925099D-F4B0-427F-BCDB-6B8821C0A800}" type="parTrans" cxnId="{C0C12C0C-AC5C-4916-9DEF-ED742CD877B6}">
      <dgm:prSet/>
      <dgm:spPr/>
      <dgm:t>
        <a:bodyPr/>
        <a:lstStyle/>
        <a:p>
          <a:endParaRPr lang="it-IT"/>
        </a:p>
      </dgm:t>
    </dgm:pt>
    <dgm:pt modelId="{124BBF69-D277-4A9A-82E5-B71CD5536756}" type="sibTrans" cxnId="{C0C12C0C-AC5C-4916-9DEF-ED742CD877B6}">
      <dgm:prSet/>
      <dgm:spPr/>
      <dgm:t>
        <a:bodyPr/>
        <a:lstStyle/>
        <a:p>
          <a:endParaRPr lang="it-IT"/>
        </a:p>
      </dgm:t>
    </dgm:pt>
    <dgm:pt modelId="{3958484E-5ED3-4260-9ABC-8857BA5C1160}">
      <dgm:prSet phldrT="[Testo]" custT="1"/>
      <dgm:spPr/>
      <dgm:t>
        <a:bodyPr/>
        <a:lstStyle/>
        <a:p>
          <a:r>
            <a:rPr lang="it-IT" sz="1800" dirty="0"/>
            <a:t>ETS</a:t>
          </a:r>
        </a:p>
      </dgm:t>
    </dgm:pt>
    <dgm:pt modelId="{EFFD6AAA-42FA-4FC7-8EC9-E4626F2E6A99}" type="parTrans" cxnId="{75FE59D1-24E8-44D3-909D-21BF4EFF5965}">
      <dgm:prSet/>
      <dgm:spPr/>
      <dgm:t>
        <a:bodyPr/>
        <a:lstStyle/>
        <a:p>
          <a:endParaRPr lang="it-IT"/>
        </a:p>
      </dgm:t>
    </dgm:pt>
    <dgm:pt modelId="{25A879CE-A456-441B-9EB0-8FC91B05E6C3}" type="sibTrans" cxnId="{75FE59D1-24E8-44D3-909D-21BF4EFF5965}">
      <dgm:prSet/>
      <dgm:spPr/>
      <dgm:t>
        <a:bodyPr/>
        <a:lstStyle/>
        <a:p>
          <a:endParaRPr lang="it-IT"/>
        </a:p>
      </dgm:t>
    </dgm:pt>
    <dgm:pt modelId="{6529BB0B-21D9-4148-BDD6-C57E5FA60906}" type="pres">
      <dgm:prSet presAssocID="{F25E0357-FC02-45A8-8AAE-E3B724489D2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8CB5CEF-6F5C-433B-B87A-5633BE0DE4A6}" type="pres">
      <dgm:prSet presAssocID="{A6A71226-A9B3-46DC-9042-6791E9D5B34E}" presName="centerShape" presStyleLbl="node0" presStyleIdx="0" presStyleCnt="1"/>
      <dgm:spPr/>
    </dgm:pt>
    <dgm:pt modelId="{214F7280-B67F-4196-B07A-13EF32954CD2}" type="pres">
      <dgm:prSet presAssocID="{AAC68BAE-F636-40F9-8543-53424F7EC71B}" presName="node" presStyleLbl="node1" presStyleIdx="0" presStyleCnt="9">
        <dgm:presLayoutVars>
          <dgm:bulletEnabled val="1"/>
        </dgm:presLayoutVars>
      </dgm:prSet>
      <dgm:spPr/>
    </dgm:pt>
    <dgm:pt modelId="{42B24E0A-9D99-498D-B460-BB73406923A2}" type="pres">
      <dgm:prSet presAssocID="{AAC68BAE-F636-40F9-8543-53424F7EC71B}" presName="dummy" presStyleCnt="0"/>
      <dgm:spPr/>
    </dgm:pt>
    <dgm:pt modelId="{27EA608E-8774-44C9-8542-75162C472C4C}" type="pres">
      <dgm:prSet presAssocID="{92882490-39D8-4311-A345-C01EB78C666E}" presName="sibTrans" presStyleLbl="sibTrans2D1" presStyleIdx="0" presStyleCnt="9"/>
      <dgm:spPr/>
    </dgm:pt>
    <dgm:pt modelId="{39A889A9-5A63-4FE2-8D45-7045A20EC9A7}" type="pres">
      <dgm:prSet presAssocID="{00022C72-7D45-4AD0-89A8-34F439CD8692}" presName="node" presStyleLbl="node1" presStyleIdx="1" presStyleCnt="9">
        <dgm:presLayoutVars>
          <dgm:bulletEnabled val="1"/>
        </dgm:presLayoutVars>
      </dgm:prSet>
      <dgm:spPr/>
    </dgm:pt>
    <dgm:pt modelId="{0D732045-4B6A-4DAE-8E58-D31DCC095C2D}" type="pres">
      <dgm:prSet presAssocID="{00022C72-7D45-4AD0-89A8-34F439CD8692}" presName="dummy" presStyleCnt="0"/>
      <dgm:spPr/>
    </dgm:pt>
    <dgm:pt modelId="{F82506D7-5958-403A-BFEC-BCB295A1FDC2}" type="pres">
      <dgm:prSet presAssocID="{60330AD5-8146-4CFB-B564-E5A9875B77DB}" presName="sibTrans" presStyleLbl="sibTrans2D1" presStyleIdx="1" presStyleCnt="9"/>
      <dgm:spPr/>
    </dgm:pt>
    <dgm:pt modelId="{636DF434-10F5-46F4-9322-8AE8473EF37C}" type="pres">
      <dgm:prSet presAssocID="{C9F49B6F-FE9C-4970-98C0-BEC3B772EDA7}" presName="node" presStyleLbl="node1" presStyleIdx="2" presStyleCnt="9">
        <dgm:presLayoutVars>
          <dgm:bulletEnabled val="1"/>
        </dgm:presLayoutVars>
      </dgm:prSet>
      <dgm:spPr/>
    </dgm:pt>
    <dgm:pt modelId="{926EFB83-3F22-4BA3-A732-4F2D50D62529}" type="pres">
      <dgm:prSet presAssocID="{C9F49B6F-FE9C-4970-98C0-BEC3B772EDA7}" presName="dummy" presStyleCnt="0"/>
      <dgm:spPr/>
    </dgm:pt>
    <dgm:pt modelId="{EC396F34-21F0-4E47-80D8-01680EB477B1}" type="pres">
      <dgm:prSet presAssocID="{BB5BF259-D608-44A6-AF95-A259301C5EE3}" presName="sibTrans" presStyleLbl="sibTrans2D1" presStyleIdx="2" presStyleCnt="9"/>
      <dgm:spPr/>
    </dgm:pt>
    <dgm:pt modelId="{15CA6BC3-9A5A-4A39-A0A2-8A98C68B293A}" type="pres">
      <dgm:prSet presAssocID="{AE11C7CF-30A9-4AF0-AC09-F69F680B413E}" presName="node" presStyleLbl="node1" presStyleIdx="3" presStyleCnt="9">
        <dgm:presLayoutVars>
          <dgm:bulletEnabled val="1"/>
        </dgm:presLayoutVars>
      </dgm:prSet>
      <dgm:spPr/>
    </dgm:pt>
    <dgm:pt modelId="{D13F053E-E20D-44B4-9418-95CE59EBA78A}" type="pres">
      <dgm:prSet presAssocID="{AE11C7CF-30A9-4AF0-AC09-F69F680B413E}" presName="dummy" presStyleCnt="0"/>
      <dgm:spPr/>
    </dgm:pt>
    <dgm:pt modelId="{7A1976B5-B0A4-437B-BA95-0FCD054BCE10}" type="pres">
      <dgm:prSet presAssocID="{6093F493-FF03-44C4-8AC8-D332352281A1}" presName="sibTrans" presStyleLbl="sibTrans2D1" presStyleIdx="3" presStyleCnt="9"/>
      <dgm:spPr/>
    </dgm:pt>
    <dgm:pt modelId="{E6A8D2E4-801D-456C-9C2F-A256E8083376}" type="pres">
      <dgm:prSet presAssocID="{C57239EF-AF6B-4E64-AD5A-CFAB5BD32852}" presName="node" presStyleLbl="node1" presStyleIdx="4" presStyleCnt="9">
        <dgm:presLayoutVars>
          <dgm:bulletEnabled val="1"/>
        </dgm:presLayoutVars>
      </dgm:prSet>
      <dgm:spPr/>
    </dgm:pt>
    <dgm:pt modelId="{7860CDD9-55F2-48EF-9D85-41E0BC8BE2B4}" type="pres">
      <dgm:prSet presAssocID="{C57239EF-AF6B-4E64-AD5A-CFAB5BD32852}" presName="dummy" presStyleCnt="0"/>
      <dgm:spPr/>
    </dgm:pt>
    <dgm:pt modelId="{09FCD34D-C71F-4EFB-A25A-506132C7F585}" type="pres">
      <dgm:prSet presAssocID="{AA7B0398-F794-4BF3-8258-9B2132840C08}" presName="sibTrans" presStyleLbl="sibTrans2D1" presStyleIdx="4" presStyleCnt="9"/>
      <dgm:spPr/>
    </dgm:pt>
    <dgm:pt modelId="{56F6903E-7649-4C25-A656-E0328DF1BBD3}" type="pres">
      <dgm:prSet presAssocID="{673838D9-E257-4EA4-843A-FFC1F89A5EE3}" presName="node" presStyleLbl="node1" presStyleIdx="5" presStyleCnt="9">
        <dgm:presLayoutVars>
          <dgm:bulletEnabled val="1"/>
        </dgm:presLayoutVars>
      </dgm:prSet>
      <dgm:spPr/>
    </dgm:pt>
    <dgm:pt modelId="{8DA9A526-A15B-4FA3-A523-43E0BE525F48}" type="pres">
      <dgm:prSet presAssocID="{673838D9-E257-4EA4-843A-FFC1F89A5EE3}" presName="dummy" presStyleCnt="0"/>
      <dgm:spPr/>
    </dgm:pt>
    <dgm:pt modelId="{FE49A3CB-D56D-40FB-BEF6-053C451C0BFD}" type="pres">
      <dgm:prSet presAssocID="{DAF0C201-9586-401B-8BEE-B1B45F045E76}" presName="sibTrans" presStyleLbl="sibTrans2D1" presStyleIdx="5" presStyleCnt="9"/>
      <dgm:spPr/>
    </dgm:pt>
    <dgm:pt modelId="{B9E2DAB5-F597-41BE-95B7-9D3C5B74EBC4}" type="pres">
      <dgm:prSet presAssocID="{4D5F3050-0970-45C5-9E6E-76AF5C7AC3C6}" presName="node" presStyleLbl="node1" presStyleIdx="6" presStyleCnt="9">
        <dgm:presLayoutVars>
          <dgm:bulletEnabled val="1"/>
        </dgm:presLayoutVars>
      </dgm:prSet>
      <dgm:spPr/>
    </dgm:pt>
    <dgm:pt modelId="{1A0AD297-8065-4C40-987C-3369D83BD512}" type="pres">
      <dgm:prSet presAssocID="{4D5F3050-0970-45C5-9E6E-76AF5C7AC3C6}" presName="dummy" presStyleCnt="0"/>
      <dgm:spPr/>
    </dgm:pt>
    <dgm:pt modelId="{E1B96498-1D0E-49C9-A009-9CC46D7E0419}" type="pres">
      <dgm:prSet presAssocID="{7FC12130-48B6-4631-84FE-B7618690E0B1}" presName="sibTrans" presStyleLbl="sibTrans2D1" presStyleIdx="6" presStyleCnt="9"/>
      <dgm:spPr/>
    </dgm:pt>
    <dgm:pt modelId="{54C4F408-BD4C-4565-A3F9-9947DDF16F3A}" type="pres">
      <dgm:prSet presAssocID="{88505CF2-F11E-44F7-BBE4-37DFD955109B}" presName="node" presStyleLbl="node1" presStyleIdx="7" presStyleCnt="9">
        <dgm:presLayoutVars>
          <dgm:bulletEnabled val="1"/>
        </dgm:presLayoutVars>
      </dgm:prSet>
      <dgm:spPr>
        <a:xfrm>
          <a:off x="715349" y="1285365"/>
          <a:ext cx="668144" cy="668144"/>
        </a:xfrm>
        <a:prstGeom prst="ellipse">
          <a:avLst/>
        </a:prstGeom>
      </dgm:spPr>
    </dgm:pt>
    <dgm:pt modelId="{596F26E7-7668-482B-ABA5-5CBA405949E4}" type="pres">
      <dgm:prSet presAssocID="{88505CF2-F11E-44F7-BBE4-37DFD955109B}" presName="dummy" presStyleCnt="0"/>
      <dgm:spPr/>
    </dgm:pt>
    <dgm:pt modelId="{69E6AC95-F67A-44B4-8F4D-CCCE649BEC30}" type="pres">
      <dgm:prSet presAssocID="{124BBF69-D277-4A9A-82E5-B71CD5536756}" presName="sibTrans" presStyleLbl="sibTrans2D1" presStyleIdx="7" presStyleCnt="9"/>
      <dgm:spPr/>
    </dgm:pt>
    <dgm:pt modelId="{0333E38A-5E74-4AA8-A1FC-648F2EBB7503}" type="pres">
      <dgm:prSet presAssocID="{3958484E-5ED3-4260-9ABC-8857BA5C1160}" presName="node" presStyleLbl="node1" presStyleIdx="8" presStyleCnt="9">
        <dgm:presLayoutVars>
          <dgm:bulletEnabled val="1"/>
        </dgm:presLayoutVars>
      </dgm:prSet>
      <dgm:spPr/>
    </dgm:pt>
    <dgm:pt modelId="{B763F842-ACE8-4D04-B10B-2B2006999D7B}" type="pres">
      <dgm:prSet presAssocID="{3958484E-5ED3-4260-9ABC-8857BA5C1160}" presName="dummy" presStyleCnt="0"/>
      <dgm:spPr/>
    </dgm:pt>
    <dgm:pt modelId="{CD50D7DD-0330-4B86-9014-8EB8CA6E86AC}" type="pres">
      <dgm:prSet presAssocID="{25A879CE-A456-441B-9EB0-8FC91B05E6C3}" presName="sibTrans" presStyleLbl="sibTrans2D1" presStyleIdx="8" presStyleCnt="9"/>
      <dgm:spPr/>
    </dgm:pt>
  </dgm:ptLst>
  <dgm:cxnLst>
    <dgm:cxn modelId="{F310C009-D75F-46FB-A777-0708445F0766}" type="presOf" srcId="{C9F49B6F-FE9C-4970-98C0-BEC3B772EDA7}" destId="{636DF434-10F5-46F4-9322-8AE8473EF37C}" srcOrd="0" destOrd="0" presId="urn:microsoft.com/office/officeart/2005/8/layout/radial6"/>
    <dgm:cxn modelId="{C0C12C0C-AC5C-4916-9DEF-ED742CD877B6}" srcId="{A6A71226-A9B3-46DC-9042-6791E9D5B34E}" destId="{88505CF2-F11E-44F7-BBE4-37DFD955109B}" srcOrd="7" destOrd="0" parTransId="{E925099D-F4B0-427F-BCDB-6B8821C0A800}" sibTransId="{124BBF69-D277-4A9A-82E5-B71CD5536756}"/>
    <dgm:cxn modelId="{34BC4115-3C5A-4AC3-882C-0A8276E45445}" srcId="{A6A71226-A9B3-46DC-9042-6791E9D5B34E}" destId="{C57239EF-AF6B-4E64-AD5A-CFAB5BD32852}" srcOrd="4" destOrd="0" parTransId="{9FBF4B8B-F836-409B-AF68-2E9F6A3C7F4E}" sibTransId="{AA7B0398-F794-4BF3-8258-9B2132840C08}"/>
    <dgm:cxn modelId="{9BB29F21-C1BE-4DA4-B78A-EA7C5771EB42}" type="presOf" srcId="{60330AD5-8146-4CFB-B564-E5A9875B77DB}" destId="{F82506D7-5958-403A-BFEC-BCB295A1FDC2}" srcOrd="0" destOrd="0" presId="urn:microsoft.com/office/officeart/2005/8/layout/radial6"/>
    <dgm:cxn modelId="{C28E5F2F-2AD5-4EF9-85B2-95D6D9E6ABC2}" type="presOf" srcId="{3958484E-5ED3-4260-9ABC-8857BA5C1160}" destId="{0333E38A-5E74-4AA8-A1FC-648F2EBB7503}" srcOrd="0" destOrd="0" presId="urn:microsoft.com/office/officeart/2005/8/layout/radial6"/>
    <dgm:cxn modelId="{89755D34-B3B5-41F0-A885-A3B726E2245A}" srcId="{A6A71226-A9B3-46DC-9042-6791E9D5B34E}" destId="{673838D9-E257-4EA4-843A-FFC1F89A5EE3}" srcOrd="5" destOrd="0" parTransId="{0727232C-5989-4A08-ABDA-D6F86D502869}" sibTransId="{DAF0C201-9586-401B-8BEE-B1B45F045E76}"/>
    <dgm:cxn modelId="{B77F0335-F3A4-481E-8726-82CEB544A719}" type="presOf" srcId="{F25E0357-FC02-45A8-8AAE-E3B724489D2A}" destId="{6529BB0B-21D9-4148-BDD6-C57E5FA60906}" srcOrd="0" destOrd="0" presId="urn:microsoft.com/office/officeart/2005/8/layout/radial6"/>
    <dgm:cxn modelId="{CC91DD61-7908-4477-AEB6-9E4EA0FBC374}" srcId="{A6A71226-A9B3-46DC-9042-6791E9D5B34E}" destId="{C9F49B6F-FE9C-4970-98C0-BEC3B772EDA7}" srcOrd="2" destOrd="0" parTransId="{97834001-35B4-4D17-88AE-4F5A5906F19B}" sibTransId="{BB5BF259-D608-44A6-AF95-A259301C5EE3}"/>
    <dgm:cxn modelId="{4708076C-82A6-4CB9-A1DE-DB047EC72B75}" type="presOf" srcId="{7FC12130-48B6-4631-84FE-B7618690E0B1}" destId="{E1B96498-1D0E-49C9-A009-9CC46D7E0419}" srcOrd="0" destOrd="0" presId="urn:microsoft.com/office/officeart/2005/8/layout/radial6"/>
    <dgm:cxn modelId="{B57EBF4F-8F33-4396-9CD2-030EFAAED5C7}" type="presOf" srcId="{92882490-39D8-4311-A345-C01EB78C666E}" destId="{27EA608E-8774-44C9-8542-75162C472C4C}" srcOrd="0" destOrd="0" presId="urn:microsoft.com/office/officeart/2005/8/layout/radial6"/>
    <dgm:cxn modelId="{AE502E73-1A56-4C26-AB02-BEC74D2ADDF9}" type="presOf" srcId="{6093F493-FF03-44C4-8AC8-D332352281A1}" destId="{7A1976B5-B0A4-437B-BA95-0FCD054BCE10}" srcOrd="0" destOrd="0" presId="urn:microsoft.com/office/officeart/2005/8/layout/radial6"/>
    <dgm:cxn modelId="{3BCAE876-2D45-4C6A-9C87-F86442610838}" type="presOf" srcId="{AAC68BAE-F636-40F9-8543-53424F7EC71B}" destId="{214F7280-B67F-4196-B07A-13EF32954CD2}" srcOrd="0" destOrd="0" presId="urn:microsoft.com/office/officeart/2005/8/layout/radial6"/>
    <dgm:cxn modelId="{7C31F35A-0D64-4A53-9E74-30CDD81652C5}" type="presOf" srcId="{DAF0C201-9586-401B-8BEE-B1B45F045E76}" destId="{FE49A3CB-D56D-40FB-BEF6-053C451C0BFD}" srcOrd="0" destOrd="0" presId="urn:microsoft.com/office/officeart/2005/8/layout/radial6"/>
    <dgm:cxn modelId="{CC6A1A7E-4CFF-4EC2-A5F8-38C3F42F6E14}" type="presOf" srcId="{4D5F3050-0970-45C5-9E6E-76AF5C7AC3C6}" destId="{B9E2DAB5-F597-41BE-95B7-9D3C5B74EBC4}" srcOrd="0" destOrd="0" presId="urn:microsoft.com/office/officeart/2005/8/layout/radial6"/>
    <dgm:cxn modelId="{89BF9C95-D55E-492A-8A7E-D126F1280177}" srcId="{A6A71226-A9B3-46DC-9042-6791E9D5B34E}" destId="{AAC68BAE-F636-40F9-8543-53424F7EC71B}" srcOrd="0" destOrd="0" parTransId="{E7FCB3FB-97E0-476A-A224-DEA6039CB12A}" sibTransId="{92882490-39D8-4311-A345-C01EB78C666E}"/>
    <dgm:cxn modelId="{E829CB9A-3D7A-4A27-B564-E4757234AEE8}" srcId="{F25E0357-FC02-45A8-8AAE-E3B724489D2A}" destId="{A6A71226-A9B3-46DC-9042-6791E9D5B34E}" srcOrd="0" destOrd="0" parTransId="{8306A8F0-6E89-458D-8079-0042F7EC34D7}" sibTransId="{80DA8217-A043-4BB0-8ECD-734C69DC656D}"/>
    <dgm:cxn modelId="{3C495B9F-4337-4AEF-8C97-4421CD934039}" type="presOf" srcId="{673838D9-E257-4EA4-843A-FFC1F89A5EE3}" destId="{56F6903E-7649-4C25-A656-E0328DF1BBD3}" srcOrd="0" destOrd="0" presId="urn:microsoft.com/office/officeart/2005/8/layout/radial6"/>
    <dgm:cxn modelId="{9B757DA4-7F85-4B9E-8DF5-53FF6AA11599}" srcId="{A6A71226-A9B3-46DC-9042-6791E9D5B34E}" destId="{00022C72-7D45-4AD0-89A8-34F439CD8692}" srcOrd="1" destOrd="0" parTransId="{10EFCCA4-0636-4ED2-A8E3-A17B0FD8999A}" sibTransId="{60330AD5-8146-4CFB-B564-E5A9875B77DB}"/>
    <dgm:cxn modelId="{EDE399B1-FEC9-4E0B-B5BB-949672BD9E96}" type="presOf" srcId="{25A879CE-A456-441B-9EB0-8FC91B05E6C3}" destId="{CD50D7DD-0330-4B86-9014-8EB8CA6E86AC}" srcOrd="0" destOrd="0" presId="urn:microsoft.com/office/officeart/2005/8/layout/radial6"/>
    <dgm:cxn modelId="{712EBEB3-B7B8-48EF-A35C-37C9EF39F2E8}" srcId="{A6A71226-A9B3-46DC-9042-6791E9D5B34E}" destId="{AE11C7CF-30A9-4AF0-AC09-F69F680B413E}" srcOrd="3" destOrd="0" parTransId="{E006B01A-FD7C-40A5-ABBE-4A5DF6E348F9}" sibTransId="{6093F493-FF03-44C4-8AC8-D332352281A1}"/>
    <dgm:cxn modelId="{A23E62B4-0982-4735-9B37-8401D31D1C2E}" type="presOf" srcId="{124BBF69-D277-4A9A-82E5-B71CD5536756}" destId="{69E6AC95-F67A-44B4-8F4D-CCCE649BEC30}" srcOrd="0" destOrd="0" presId="urn:microsoft.com/office/officeart/2005/8/layout/radial6"/>
    <dgm:cxn modelId="{534C85BD-0AD1-4EE8-9870-DC2778A750EC}" type="presOf" srcId="{C57239EF-AF6B-4E64-AD5A-CFAB5BD32852}" destId="{E6A8D2E4-801D-456C-9C2F-A256E8083376}" srcOrd="0" destOrd="0" presId="urn:microsoft.com/office/officeart/2005/8/layout/radial6"/>
    <dgm:cxn modelId="{AC69AEBD-E440-4C5B-BDE6-27E818D968D8}" type="presOf" srcId="{A6A71226-A9B3-46DC-9042-6791E9D5B34E}" destId="{F8CB5CEF-6F5C-433B-B87A-5633BE0DE4A6}" srcOrd="0" destOrd="0" presId="urn:microsoft.com/office/officeart/2005/8/layout/radial6"/>
    <dgm:cxn modelId="{731CB6BE-9F59-4A76-8C5E-722DB6FEB036}" type="presOf" srcId="{88505CF2-F11E-44F7-BBE4-37DFD955109B}" destId="{54C4F408-BD4C-4565-A3F9-9947DDF16F3A}" srcOrd="0" destOrd="0" presId="urn:microsoft.com/office/officeart/2005/8/layout/radial6"/>
    <dgm:cxn modelId="{62E5FBC2-406B-4B8C-9D9A-7625D226DD66}" srcId="{A6A71226-A9B3-46DC-9042-6791E9D5B34E}" destId="{4D5F3050-0970-45C5-9E6E-76AF5C7AC3C6}" srcOrd="6" destOrd="0" parTransId="{D5D68702-EFCD-44A8-B2ED-F24097A49DE3}" sibTransId="{7FC12130-48B6-4631-84FE-B7618690E0B1}"/>
    <dgm:cxn modelId="{A27362CD-2BBF-4C08-B4E7-DE514957AB76}" type="presOf" srcId="{BB5BF259-D608-44A6-AF95-A259301C5EE3}" destId="{EC396F34-21F0-4E47-80D8-01680EB477B1}" srcOrd="0" destOrd="0" presId="urn:microsoft.com/office/officeart/2005/8/layout/radial6"/>
    <dgm:cxn modelId="{75FE59D1-24E8-44D3-909D-21BF4EFF5965}" srcId="{A6A71226-A9B3-46DC-9042-6791E9D5B34E}" destId="{3958484E-5ED3-4260-9ABC-8857BA5C1160}" srcOrd="8" destOrd="0" parTransId="{EFFD6AAA-42FA-4FC7-8EC9-E4626F2E6A99}" sibTransId="{25A879CE-A456-441B-9EB0-8FC91B05E6C3}"/>
    <dgm:cxn modelId="{F6510FDC-12D3-49D7-AA3E-D4C19B058B03}" type="presOf" srcId="{AA7B0398-F794-4BF3-8258-9B2132840C08}" destId="{09FCD34D-C71F-4EFB-A25A-506132C7F585}" srcOrd="0" destOrd="0" presId="urn:microsoft.com/office/officeart/2005/8/layout/radial6"/>
    <dgm:cxn modelId="{3B3A77DE-E3EC-4615-ACB6-FF75819003C3}" type="presOf" srcId="{00022C72-7D45-4AD0-89A8-34F439CD8692}" destId="{39A889A9-5A63-4FE2-8D45-7045A20EC9A7}" srcOrd="0" destOrd="0" presId="urn:microsoft.com/office/officeart/2005/8/layout/radial6"/>
    <dgm:cxn modelId="{F4606AE1-E58F-4E01-9CF9-B190D0A8FF43}" type="presOf" srcId="{AE11C7CF-30A9-4AF0-AC09-F69F680B413E}" destId="{15CA6BC3-9A5A-4A39-A0A2-8A98C68B293A}" srcOrd="0" destOrd="0" presId="urn:microsoft.com/office/officeart/2005/8/layout/radial6"/>
    <dgm:cxn modelId="{B1F3C132-59A0-45BE-A689-83F9D50D6735}" type="presParOf" srcId="{6529BB0B-21D9-4148-BDD6-C57E5FA60906}" destId="{F8CB5CEF-6F5C-433B-B87A-5633BE0DE4A6}" srcOrd="0" destOrd="0" presId="urn:microsoft.com/office/officeart/2005/8/layout/radial6"/>
    <dgm:cxn modelId="{6BC347DA-F018-4822-8187-402CF5595725}" type="presParOf" srcId="{6529BB0B-21D9-4148-BDD6-C57E5FA60906}" destId="{214F7280-B67F-4196-B07A-13EF32954CD2}" srcOrd="1" destOrd="0" presId="urn:microsoft.com/office/officeart/2005/8/layout/radial6"/>
    <dgm:cxn modelId="{E6525843-6FA1-4D61-BAD7-6D9D1760D268}" type="presParOf" srcId="{6529BB0B-21D9-4148-BDD6-C57E5FA60906}" destId="{42B24E0A-9D99-498D-B460-BB73406923A2}" srcOrd="2" destOrd="0" presId="urn:microsoft.com/office/officeart/2005/8/layout/radial6"/>
    <dgm:cxn modelId="{E654AAB4-8322-43FA-8526-723868BC843C}" type="presParOf" srcId="{6529BB0B-21D9-4148-BDD6-C57E5FA60906}" destId="{27EA608E-8774-44C9-8542-75162C472C4C}" srcOrd="3" destOrd="0" presId="urn:microsoft.com/office/officeart/2005/8/layout/radial6"/>
    <dgm:cxn modelId="{2A6F9EDA-B4B8-470F-AAF7-C327639B2DCE}" type="presParOf" srcId="{6529BB0B-21D9-4148-BDD6-C57E5FA60906}" destId="{39A889A9-5A63-4FE2-8D45-7045A20EC9A7}" srcOrd="4" destOrd="0" presId="urn:microsoft.com/office/officeart/2005/8/layout/radial6"/>
    <dgm:cxn modelId="{0B1EAAD5-4DED-44B3-9333-648685767157}" type="presParOf" srcId="{6529BB0B-21D9-4148-BDD6-C57E5FA60906}" destId="{0D732045-4B6A-4DAE-8E58-D31DCC095C2D}" srcOrd="5" destOrd="0" presId="urn:microsoft.com/office/officeart/2005/8/layout/radial6"/>
    <dgm:cxn modelId="{1E930D1F-315E-4822-B206-1673D400BDD0}" type="presParOf" srcId="{6529BB0B-21D9-4148-BDD6-C57E5FA60906}" destId="{F82506D7-5958-403A-BFEC-BCB295A1FDC2}" srcOrd="6" destOrd="0" presId="urn:microsoft.com/office/officeart/2005/8/layout/radial6"/>
    <dgm:cxn modelId="{B439BF82-5CF1-46D7-8789-3444E4029EFA}" type="presParOf" srcId="{6529BB0B-21D9-4148-BDD6-C57E5FA60906}" destId="{636DF434-10F5-46F4-9322-8AE8473EF37C}" srcOrd="7" destOrd="0" presId="urn:microsoft.com/office/officeart/2005/8/layout/radial6"/>
    <dgm:cxn modelId="{A064884F-521D-40CC-B44E-E7AD86456E85}" type="presParOf" srcId="{6529BB0B-21D9-4148-BDD6-C57E5FA60906}" destId="{926EFB83-3F22-4BA3-A732-4F2D50D62529}" srcOrd="8" destOrd="0" presId="urn:microsoft.com/office/officeart/2005/8/layout/radial6"/>
    <dgm:cxn modelId="{1267244C-4561-4743-9FB9-9FDF7CBB57D1}" type="presParOf" srcId="{6529BB0B-21D9-4148-BDD6-C57E5FA60906}" destId="{EC396F34-21F0-4E47-80D8-01680EB477B1}" srcOrd="9" destOrd="0" presId="urn:microsoft.com/office/officeart/2005/8/layout/radial6"/>
    <dgm:cxn modelId="{43028507-9464-416B-AFCD-E996702169C5}" type="presParOf" srcId="{6529BB0B-21D9-4148-BDD6-C57E5FA60906}" destId="{15CA6BC3-9A5A-4A39-A0A2-8A98C68B293A}" srcOrd="10" destOrd="0" presId="urn:microsoft.com/office/officeart/2005/8/layout/radial6"/>
    <dgm:cxn modelId="{0B6C23EB-D60B-40F6-A992-78BC47C17683}" type="presParOf" srcId="{6529BB0B-21D9-4148-BDD6-C57E5FA60906}" destId="{D13F053E-E20D-44B4-9418-95CE59EBA78A}" srcOrd="11" destOrd="0" presId="urn:microsoft.com/office/officeart/2005/8/layout/radial6"/>
    <dgm:cxn modelId="{E3FE713D-A62F-404A-B24A-5E329DA07E2B}" type="presParOf" srcId="{6529BB0B-21D9-4148-BDD6-C57E5FA60906}" destId="{7A1976B5-B0A4-437B-BA95-0FCD054BCE10}" srcOrd="12" destOrd="0" presId="urn:microsoft.com/office/officeart/2005/8/layout/radial6"/>
    <dgm:cxn modelId="{15FF68D0-56B0-4709-B2A6-CE919AB100C2}" type="presParOf" srcId="{6529BB0B-21D9-4148-BDD6-C57E5FA60906}" destId="{E6A8D2E4-801D-456C-9C2F-A256E8083376}" srcOrd="13" destOrd="0" presId="urn:microsoft.com/office/officeart/2005/8/layout/radial6"/>
    <dgm:cxn modelId="{0930C72D-18A9-470D-A039-57DE125974F3}" type="presParOf" srcId="{6529BB0B-21D9-4148-BDD6-C57E5FA60906}" destId="{7860CDD9-55F2-48EF-9D85-41E0BC8BE2B4}" srcOrd="14" destOrd="0" presId="urn:microsoft.com/office/officeart/2005/8/layout/radial6"/>
    <dgm:cxn modelId="{012456CE-8700-42DA-BC49-9475BC8013AB}" type="presParOf" srcId="{6529BB0B-21D9-4148-BDD6-C57E5FA60906}" destId="{09FCD34D-C71F-4EFB-A25A-506132C7F585}" srcOrd="15" destOrd="0" presId="urn:microsoft.com/office/officeart/2005/8/layout/radial6"/>
    <dgm:cxn modelId="{842FACC4-52A7-4189-ADDC-58059679C87E}" type="presParOf" srcId="{6529BB0B-21D9-4148-BDD6-C57E5FA60906}" destId="{56F6903E-7649-4C25-A656-E0328DF1BBD3}" srcOrd="16" destOrd="0" presId="urn:microsoft.com/office/officeart/2005/8/layout/radial6"/>
    <dgm:cxn modelId="{A8F31E91-79BB-4809-8084-8738C30ABE0C}" type="presParOf" srcId="{6529BB0B-21D9-4148-BDD6-C57E5FA60906}" destId="{8DA9A526-A15B-4FA3-A523-43E0BE525F48}" srcOrd="17" destOrd="0" presId="urn:microsoft.com/office/officeart/2005/8/layout/radial6"/>
    <dgm:cxn modelId="{94E90F3C-0E30-4709-8B53-210B1D5B3A75}" type="presParOf" srcId="{6529BB0B-21D9-4148-BDD6-C57E5FA60906}" destId="{FE49A3CB-D56D-40FB-BEF6-053C451C0BFD}" srcOrd="18" destOrd="0" presId="urn:microsoft.com/office/officeart/2005/8/layout/radial6"/>
    <dgm:cxn modelId="{200F81FD-E257-4DFD-A46A-03229F7628AF}" type="presParOf" srcId="{6529BB0B-21D9-4148-BDD6-C57E5FA60906}" destId="{B9E2DAB5-F597-41BE-95B7-9D3C5B74EBC4}" srcOrd="19" destOrd="0" presId="urn:microsoft.com/office/officeart/2005/8/layout/radial6"/>
    <dgm:cxn modelId="{02D34B29-D662-4AEC-B4D2-910329A472B0}" type="presParOf" srcId="{6529BB0B-21D9-4148-BDD6-C57E5FA60906}" destId="{1A0AD297-8065-4C40-987C-3369D83BD512}" srcOrd="20" destOrd="0" presId="urn:microsoft.com/office/officeart/2005/8/layout/radial6"/>
    <dgm:cxn modelId="{A71BF368-2BFE-4133-AF55-3517B1BEB8E4}" type="presParOf" srcId="{6529BB0B-21D9-4148-BDD6-C57E5FA60906}" destId="{E1B96498-1D0E-49C9-A009-9CC46D7E0419}" srcOrd="21" destOrd="0" presId="urn:microsoft.com/office/officeart/2005/8/layout/radial6"/>
    <dgm:cxn modelId="{C5BFA454-B88A-485A-8C64-73EE51667E59}" type="presParOf" srcId="{6529BB0B-21D9-4148-BDD6-C57E5FA60906}" destId="{54C4F408-BD4C-4565-A3F9-9947DDF16F3A}" srcOrd="22" destOrd="0" presId="urn:microsoft.com/office/officeart/2005/8/layout/radial6"/>
    <dgm:cxn modelId="{A08AC914-242E-4DB5-BBC4-97EB86A1ED62}" type="presParOf" srcId="{6529BB0B-21D9-4148-BDD6-C57E5FA60906}" destId="{596F26E7-7668-482B-ABA5-5CBA405949E4}" srcOrd="23" destOrd="0" presId="urn:microsoft.com/office/officeart/2005/8/layout/radial6"/>
    <dgm:cxn modelId="{B4F43432-A96C-4424-9DAC-48FC2F35EFF0}" type="presParOf" srcId="{6529BB0B-21D9-4148-BDD6-C57E5FA60906}" destId="{69E6AC95-F67A-44B4-8F4D-CCCE649BEC30}" srcOrd="24" destOrd="0" presId="urn:microsoft.com/office/officeart/2005/8/layout/radial6"/>
    <dgm:cxn modelId="{2BB54DB7-EA29-4430-A53B-D49E4B3455A2}" type="presParOf" srcId="{6529BB0B-21D9-4148-BDD6-C57E5FA60906}" destId="{0333E38A-5E74-4AA8-A1FC-648F2EBB7503}" srcOrd="25" destOrd="0" presId="urn:microsoft.com/office/officeart/2005/8/layout/radial6"/>
    <dgm:cxn modelId="{49E7A355-DC38-45B5-9D28-C04D834FF89C}" type="presParOf" srcId="{6529BB0B-21D9-4148-BDD6-C57E5FA60906}" destId="{B763F842-ACE8-4D04-B10B-2B2006999D7B}" srcOrd="26" destOrd="0" presId="urn:microsoft.com/office/officeart/2005/8/layout/radial6"/>
    <dgm:cxn modelId="{1DA99727-6102-41BE-AFFC-C4B76CA76778}" type="presParOf" srcId="{6529BB0B-21D9-4148-BDD6-C57E5FA60906}" destId="{CD50D7DD-0330-4B86-9014-8EB8CA6E86AC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0D7DD-0330-4B86-9014-8EB8CA6E86AC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13800000"/>
            <a:gd name="adj2" fmla="val 162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6AC95-F67A-44B4-8F4D-CCCE649BEC30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11400000"/>
            <a:gd name="adj2" fmla="val 138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96498-1D0E-49C9-A009-9CC46D7E0419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9000000"/>
            <a:gd name="adj2" fmla="val 114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9A3CB-D56D-40FB-BEF6-053C451C0BFD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6600000"/>
            <a:gd name="adj2" fmla="val 90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CD34D-C71F-4EFB-A25A-506132C7F585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4200000"/>
            <a:gd name="adj2" fmla="val 66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976B5-B0A4-437B-BA95-0FCD054BCE10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1800000"/>
            <a:gd name="adj2" fmla="val 42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96F34-21F0-4E47-80D8-01680EB477B1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21000000"/>
            <a:gd name="adj2" fmla="val 18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506D7-5958-403A-BFEC-BCB295A1FDC2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18600000"/>
            <a:gd name="adj2" fmla="val 210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A608E-8774-44C9-8542-75162C472C4C}">
      <dsp:nvSpPr>
        <dsp:cNvPr id="0" name=""/>
        <dsp:cNvSpPr/>
      </dsp:nvSpPr>
      <dsp:spPr>
        <a:xfrm>
          <a:off x="726953" y="367166"/>
          <a:ext cx="3727692" cy="3727692"/>
        </a:xfrm>
        <a:prstGeom prst="blockArc">
          <a:avLst>
            <a:gd name="adj1" fmla="val 16200000"/>
            <a:gd name="adj2" fmla="val 18600000"/>
            <a:gd name="adj3" fmla="val 30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CB5CEF-6F5C-433B-B87A-5633BE0DE4A6}">
      <dsp:nvSpPr>
        <dsp:cNvPr id="0" name=""/>
        <dsp:cNvSpPr/>
      </dsp:nvSpPr>
      <dsp:spPr>
        <a:xfrm>
          <a:off x="2026592" y="1666805"/>
          <a:ext cx="1128414" cy="1128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I Giovani Talenti</a:t>
          </a:r>
        </a:p>
      </dsp:txBody>
      <dsp:txXfrm>
        <a:off x="2191844" y="1832057"/>
        <a:ext cx="797910" cy="797910"/>
      </dsp:txXfrm>
    </dsp:sp>
    <dsp:sp modelId="{214F7280-B67F-4196-B07A-13EF32954CD2}">
      <dsp:nvSpPr>
        <dsp:cNvPr id="0" name=""/>
        <dsp:cNvSpPr/>
      </dsp:nvSpPr>
      <dsp:spPr>
        <a:xfrm>
          <a:off x="2195854" y="657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La Scuola</a:t>
          </a:r>
        </a:p>
      </dsp:txBody>
      <dsp:txXfrm>
        <a:off x="2311531" y="116334"/>
        <a:ext cx="558536" cy="558536"/>
      </dsp:txXfrm>
    </dsp:sp>
    <dsp:sp modelId="{39A889A9-5A63-4FE2-8D45-7045A20EC9A7}">
      <dsp:nvSpPr>
        <dsp:cNvPr id="0" name=""/>
        <dsp:cNvSpPr/>
      </dsp:nvSpPr>
      <dsp:spPr>
        <a:xfrm>
          <a:off x="3375633" y="430062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Il Lavoro</a:t>
          </a:r>
        </a:p>
      </dsp:txBody>
      <dsp:txXfrm>
        <a:off x="3491310" y="545739"/>
        <a:ext cx="558536" cy="558536"/>
      </dsp:txXfrm>
    </dsp:sp>
    <dsp:sp modelId="{636DF434-10F5-46F4-9322-8AE8473EF37C}">
      <dsp:nvSpPr>
        <dsp:cNvPr id="0" name=""/>
        <dsp:cNvSpPr/>
      </dsp:nvSpPr>
      <dsp:spPr>
        <a:xfrm>
          <a:off x="4003381" y="1517352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Gli adulti e le famiglie</a:t>
          </a:r>
        </a:p>
      </dsp:txBody>
      <dsp:txXfrm>
        <a:off x="4119058" y="1633029"/>
        <a:ext cx="558536" cy="558536"/>
      </dsp:txXfrm>
    </dsp:sp>
    <dsp:sp modelId="{15CA6BC3-9A5A-4A39-A0A2-8A98C68B293A}">
      <dsp:nvSpPr>
        <dsp:cNvPr id="0" name=""/>
        <dsp:cNvSpPr/>
      </dsp:nvSpPr>
      <dsp:spPr>
        <a:xfrm>
          <a:off x="3785366" y="2753773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Le Istituzioni</a:t>
          </a:r>
        </a:p>
      </dsp:txBody>
      <dsp:txXfrm>
        <a:off x="3901043" y="2869450"/>
        <a:ext cx="558536" cy="558536"/>
      </dsp:txXfrm>
    </dsp:sp>
    <dsp:sp modelId="{E6A8D2E4-801D-456C-9C2F-A256E8083376}">
      <dsp:nvSpPr>
        <dsp:cNvPr id="0" name=""/>
        <dsp:cNvSpPr/>
      </dsp:nvSpPr>
      <dsp:spPr>
        <a:xfrm>
          <a:off x="2823602" y="3560789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la Società</a:t>
          </a:r>
        </a:p>
      </dsp:txBody>
      <dsp:txXfrm>
        <a:off x="2939279" y="3676466"/>
        <a:ext cx="558536" cy="558536"/>
      </dsp:txXfrm>
    </dsp:sp>
    <dsp:sp modelId="{56F6903E-7649-4C25-A656-E0328DF1BBD3}">
      <dsp:nvSpPr>
        <dsp:cNvPr id="0" name=""/>
        <dsp:cNvSpPr/>
      </dsp:nvSpPr>
      <dsp:spPr>
        <a:xfrm>
          <a:off x="1568107" y="3560789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I Servizi</a:t>
          </a:r>
        </a:p>
      </dsp:txBody>
      <dsp:txXfrm>
        <a:off x="1683784" y="3676466"/>
        <a:ext cx="558536" cy="558536"/>
      </dsp:txXfrm>
    </dsp:sp>
    <dsp:sp modelId="{B9E2DAB5-F597-41BE-95B7-9D3C5B74EBC4}">
      <dsp:nvSpPr>
        <dsp:cNvPr id="0" name=""/>
        <dsp:cNvSpPr/>
      </dsp:nvSpPr>
      <dsp:spPr>
        <a:xfrm>
          <a:off x="606342" y="2753773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Agenzie</a:t>
          </a:r>
        </a:p>
      </dsp:txBody>
      <dsp:txXfrm>
        <a:off x="722019" y="2869450"/>
        <a:ext cx="558536" cy="558536"/>
      </dsp:txXfrm>
    </dsp:sp>
    <dsp:sp modelId="{54C4F408-BD4C-4565-A3F9-9947DDF16F3A}">
      <dsp:nvSpPr>
        <dsp:cNvPr id="0" name=""/>
        <dsp:cNvSpPr/>
      </dsp:nvSpPr>
      <dsp:spPr>
        <a:xfrm>
          <a:off x="388328" y="1517352"/>
          <a:ext cx="789890" cy="789890"/>
        </a:xfrm>
        <a:prstGeom prst="ellipse">
          <a:avLst/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Associazionismo</a:t>
          </a:r>
        </a:p>
      </dsp:txBody>
      <dsp:txXfrm>
        <a:off x="504005" y="1633029"/>
        <a:ext cx="558536" cy="558536"/>
      </dsp:txXfrm>
    </dsp:sp>
    <dsp:sp modelId="{0333E38A-5E74-4AA8-A1FC-648F2EBB7503}">
      <dsp:nvSpPr>
        <dsp:cNvPr id="0" name=""/>
        <dsp:cNvSpPr/>
      </dsp:nvSpPr>
      <dsp:spPr>
        <a:xfrm>
          <a:off x="1016075" y="430062"/>
          <a:ext cx="789890" cy="7898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ETS</a:t>
          </a:r>
        </a:p>
      </dsp:txBody>
      <dsp:txXfrm>
        <a:off x="1131752" y="545739"/>
        <a:ext cx="558536" cy="558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776996-BC04-4FEB-DEB2-D1111E71E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01B4257-8902-E1AC-79D5-1EE600290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C550AB-07ED-EE08-4F84-B5C6636B5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C9729A-4456-0B06-4157-B0F292A79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518DF2-3760-7B60-DAE7-0DD21A6FC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461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54443-1A18-1175-F731-0849E7E55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52CB4CD-CAD0-AA94-0E6D-D8D0A5502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701693-108D-CF04-C720-4EA68E7F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380EA2-33C9-C089-C5EB-7FFB83AFE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36375D-188C-8A31-E46A-A234EDADD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02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27349EB-A79F-1F87-773B-FEEA2CEF07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CCDBBA4-5013-0725-FD06-E2B2CF0AF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2E2C6E-831C-2E5D-34D3-23322B32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5DA717-4C37-1DCE-3EDE-3238F1E6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7ADDA3-BB81-DCC1-A628-2E394391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93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871F5E-E680-FA73-8C60-F5C97A76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98A08D-57AE-F2C9-ACA7-125E9C8D7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DE433B-F38A-D3EB-301F-741841D3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F2071D-B20D-2DAA-23B5-969271F8E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7B0249-DA97-2FFF-E69C-6CBD6A81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9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1D0CA-CDF2-D991-D578-5D0A6F42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84F296-543C-7D50-60E4-7D956878D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A54412-C1EE-D3A6-195F-7073620B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4DDEFB-0B5A-9F10-F07D-1D117065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A2C194-1809-1769-537A-034716D1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19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C724E-90DD-F4FF-A832-FF27360C9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A0117A-5F87-B524-7ACC-1655C8DCA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95F53B-CAFE-FBAD-A77D-11DFF9AF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F42D54-523D-0F82-B0A1-807743995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A86989-0BFB-CAF3-BF32-8EB8D1236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C0D66F-299F-C1CE-3EFA-61ECC6185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694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BB4D6E-93D4-5D26-8341-1B95B8480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403E31F-E4EE-0D11-CE32-0A197540F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C33C66D-9E94-8E1F-7468-FDE2E93AE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4E34B9B-B254-7602-24A0-F0B2BFA7A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2C4EB8E-96AB-2046-85B3-D98A36E2A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3BDD91-8290-1378-CDEC-2A0D3D0C6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08C3EFD-CCF2-F22B-EE74-47FE2D1C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7A968E7-18D0-C5F3-290D-D5746808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73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58F3EE-5052-6794-6B7B-42308F4B5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2B2A93-8B54-220F-A594-1CE08F6E1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1693471-E030-A492-D0D6-44D4B45C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50248CA-E277-692C-7244-99F56888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29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C30D293-2401-5DF3-567C-688BF423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505F9B1-D2C1-28DF-8E03-39C8B6F2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980FA59-41A5-3D5A-EF80-F1B7C6371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588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62AE15-D601-4A5F-54F6-6A25BDB53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63E65D-0659-5B53-526E-20D497ACF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D0A75C-84FA-8DBC-0E76-D4E92E2F1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C2616D9-B1E4-F925-DA32-165A89C3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16C5FD-5998-79A4-7F59-4C7E7EA1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7D59FC-B7A7-9967-B0F5-1307501D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263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27ADFA-B8B7-4B5B-3243-99F497B23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6C42360-B15B-6CB9-4681-9827C0F071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C44129-50AC-DB6E-B80E-A5930F2B1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7E30FF-2880-F8B9-98D3-7725B18C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EDB808-C2DF-62A1-E52F-32FBDA71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13A2DB-E522-9BA9-C297-4AA34623C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74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0075FB1-90A2-7388-A858-1ABD56359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D63D443-9A54-0C43-69BC-B600A821E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619A93-BF4A-501A-3E3B-FD12A5D41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4EDC-95FE-4C3A-B666-CE176796F7A6}" type="datetimeFigureOut">
              <a:rPr lang="it-IT" smtClean="0"/>
              <a:t>14/02/2024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E0C281-E60F-5016-D958-B7F6C1306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AEE868-5A2D-BA9B-29A8-356D10F1F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2F771-4064-4BBE-98D4-076564F778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18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>
            <a:extLst>
              <a:ext uri="{FF2B5EF4-FFF2-40B4-BE49-F238E27FC236}">
                <a16:creationId xmlns:a16="http://schemas.microsoft.com/office/drawing/2014/main" id="{C01E5B12-CA7E-A974-2468-48951520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88E35BAF-6F51-7D6D-C7C8-E8E94AEA3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/>
              <a:t>INCONTRI TERRITORIALI	</a:t>
            </a:r>
          </a:p>
        </p:txBody>
      </p:sp>
      <p:sp>
        <p:nvSpPr>
          <p:cNvPr id="12" name="Segnaposto contenuto 11">
            <a:extLst>
              <a:ext uri="{FF2B5EF4-FFF2-40B4-BE49-F238E27FC236}">
                <a16:creationId xmlns:a16="http://schemas.microsoft.com/office/drawing/2014/main" id="{4C55212B-6AF7-7B30-6618-ED4393AAB6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0E1974C1-774B-D698-9C2A-DA197F98E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/>
              <a:t>NETWORK </a:t>
            </a:r>
          </a:p>
        </p:txBody>
      </p:sp>
      <p:sp>
        <p:nvSpPr>
          <p:cNvPr id="14" name="Segnaposto contenuto 13">
            <a:extLst>
              <a:ext uri="{FF2B5EF4-FFF2-40B4-BE49-F238E27FC236}">
                <a16:creationId xmlns:a16="http://schemas.microsoft.com/office/drawing/2014/main" id="{344AE346-0821-8B65-C593-14ED0410EC0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dirty="0"/>
              <a:t>AVVISO REGIONALE SUI GIOVANI TRA I 18 E I 34 ANNI CHE NON STUDIANO E NON LAVORANO</a:t>
            </a:r>
          </a:p>
          <a:p>
            <a:pPr algn="just"/>
            <a:r>
              <a:rPr lang="it-IT" dirty="0"/>
              <a:t>l’urgenza di interventi più adeguati e mirati</a:t>
            </a:r>
          </a:p>
          <a:p>
            <a:pPr algn="just"/>
            <a:r>
              <a:rPr lang="it-IT" dirty="0"/>
              <a:t>La necessità di comprendere l’universo dei giovani</a:t>
            </a:r>
          </a:p>
          <a:p>
            <a:pPr algn="just"/>
            <a:r>
              <a:rPr lang="it-IT" dirty="0"/>
              <a:t>La metodologia e le azioni</a:t>
            </a:r>
          </a:p>
          <a:p>
            <a:endParaRPr lang="it-I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14A78-9C98-6A99-455E-15BF5E8FC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21" y="746521"/>
            <a:ext cx="9175258" cy="900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ottotitolo 2">
            <a:extLst>
              <a:ext uri="{FF2B5EF4-FFF2-40B4-BE49-F238E27FC236}">
                <a16:creationId xmlns:a16="http://schemas.microsoft.com/office/drawing/2014/main" id="{BBB86CFF-7B45-7046-BB3A-D28027995E4C}"/>
              </a:ext>
            </a:extLst>
          </p:cNvPr>
          <p:cNvSpPr txBox="1">
            <a:spLocks/>
          </p:cNvSpPr>
          <p:nvPr/>
        </p:nvSpPr>
        <p:spPr>
          <a:xfrm>
            <a:off x="6724830" y="5797948"/>
            <a:ext cx="8115119" cy="1977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B292E76B-9313-C440-552B-FB2946682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55" y="2625213"/>
            <a:ext cx="5317851" cy="3168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6614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olla: nuvola 8">
            <a:extLst>
              <a:ext uri="{FF2B5EF4-FFF2-40B4-BE49-F238E27FC236}">
                <a16:creationId xmlns:a16="http://schemas.microsoft.com/office/drawing/2014/main" id="{FD3E3549-2B8B-ECCF-98A7-C2EDC5D38C67}"/>
              </a:ext>
            </a:extLst>
          </p:cNvPr>
          <p:cNvSpPr/>
          <p:nvPr/>
        </p:nvSpPr>
        <p:spPr>
          <a:xfrm>
            <a:off x="3228975" y="1825625"/>
            <a:ext cx="5238749" cy="3794125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E00CA156-5FB4-9C70-BE54-49FF46AB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7BE20E-BD05-456E-827F-A8079E3F2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150"/>
            <a:ext cx="10515600" cy="4595813"/>
          </a:xfrm>
        </p:spPr>
        <p:txBody>
          <a:bodyPr/>
          <a:lstStyle/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GRAZIE PER L’ATTENZIONE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LIUBA GHIDOTTI</a:t>
            </a:r>
          </a:p>
          <a:p>
            <a:pPr marL="0" indent="0" algn="ctr">
              <a:buNone/>
            </a:pPr>
            <a:r>
              <a:rPr lang="it-IT" dirty="0"/>
              <a:t>ANCI TOSCANA</a:t>
            </a:r>
          </a:p>
        </p:txBody>
      </p:sp>
    </p:spTree>
    <p:extLst>
      <p:ext uri="{BB962C8B-B14F-4D97-AF65-F5344CB8AC3E}">
        <p14:creationId xmlns:p14="http://schemas.microsoft.com/office/powerpoint/2010/main" val="128170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4FE97BBC-6979-48E0-B0A0-A2F2DB2CE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25650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2200" b="1" dirty="0">
                <a:solidFill>
                  <a:schemeClr val="tx2"/>
                </a:solidFill>
              </a:rPr>
            </a:br>
            <a:r>
              <a:rPr lang="it-IT" sz="2200" b="1" dirty="0">
                <a:solidFill>
                  <a:srgbClr val="0070C0"/>
                </a:solidFill>
                <a:latin typeface="+mn-lt"/>
              </a:rPr>
              <a:t>UN PO’ DI COSE DA CONDIVIDERE</a:t>
            </a:r>
            <a:br>
              <a:rPr lang="it-IT" sz="2200" b="1" dirty="0">
                <a:solidFill>
                  <a:srgbClr val="0070C0"/>
                </a:solidFill>
                <a:latin typeface="+mn-lt"/>
              </a:rPr>
            </a:br>
            <a:r>
              <a:rPr lang="it-IT" sz="2200" b="1" dirty="0">
                <a:solidFill>
                  <a:srgbClr val="0070C0"/>
                </a:solidFill>
                <a:latin typeface="+mn-lt"/>
              </a:rPr>
              <a:t>Letteratura ci viene in aiuto</a:t>
            </a:r>
            <a:br>
              <a:rPr lang="it-IT" sz="2200" b="1" dirty="0">
                <a:solidFill>
                  <a:srgbClr val="0070C0"/>
                </a:solidFill>
                <a:latin typeface="+mn-lt"/>
              </a:rPr>
            </a:br>
            <a:r>
              <a:rPr lang="it-IT" sz="2200" b="1" dirty="0">
                <a:solidFill>
                  <a:srgbClr val="0070C0"/>
                </a:solidFill>
                <a:latin typeface="+mn-lt"/>
              </a:rPr>
              <a:t>parliamo di storie </a:t>
            </a:r>
            <a:r>
              <a:rPr lang="it-IT" sz="2200" dirty="0">
                <a:solidFill>
                  <a:srgbClr val="0070C0"/>
                </a:solidFill>
                <a:latin typeface="+mn-lt"/>
              </a:rPr>
              <a:t>personali di giovani e ragazze, </a:t>
            </a:r>
            <a:br>
              <a:rPr lang="it-IT" sz="2200" dirty="0">
                <a:solidFill>
                  <a:srgbClr val="0070C0"/>
                </a:solidFill>
                <a:latin typeface="+mn-lt"/>
              </a:rPr>
            </a:br>
            <a:r>
              <a:rPr lang="it-IT" sz="2200" dirty="0">
                <a:solidFill>
                  <a:srgbClr val="0070C0"/>
                </a:solidFill>
                <a:latin typeface="+mn-lt"/>
              </a:rPr>
              <a:t>a volte scoraggiati che rinunciano ai loro sogni e progetti </a:t>
            </a:r>
            <a:br>
              <a:rPr lang="it-IT" sz="2200" dirty="0">
                <a:solidFill>
                  <a:srgbClr val="0070C0"/>
                </a:solidFill>
                <a:latin typeface="+mn-lt"/>
              </a:rPr>
            </a:br>
            <a:r>
              <a:rPr lang="it-IT" sz="2200" dirty="0">
                <a:solidFill>
                  <a:srgbClr val="0070C0"/>
                </a:solidFill>
                <a:latin typeface="+mn-lt"/>
              </a:rPr>
              <a:t>(di lavoro, formazione, esperienze) </a:t>
            </a:r>
            <a:br>
              <a:rPr lang="it-IT" sz="2200" dirty="0">
                <a:solidFill>
                  <a:srgbClr val="0070C0"/>
                </a:solidFill>
                <a:latin typeface="+mn-lt"/>
              </a:rPr>
            </a:br>
            <a:r>
              <a:rPr lang="it-IT" sz="2200" dirty="0">
                <a:solidFill>
                  <a:srgbClr val="0070C0"/>
                </a:solidFill>
                <a:latin typeface="+mn-lt"/>
              </a:rPr>
              <a:t>determinando quindi problematiche che ricadono sul piano economico, sociale e personale</a:t>
            </a:r>
            <a:br>
              <a:rPr lang="it-IT" sz="2200" dirty="0">
                <a:solidFill>
                  <a:schemeClr val="tx2"/>
                </a:solidFill>
              </a:rPr>
            </a:br>
            <a:endParaRPr lang="it-IT" sz="2200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161F50A6-0FDA-DD28-CF36-7ABC89169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b="1" i="0" u="none" strike="noStrike" baseline="0" dirty="0">
              <a:solidFill>
                <a:srgbClr val="548335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b="1" i="0" u="none" strike="noStrike" baseline="0" dirty="0">
                <a:solidFill>
                  <a:srgbClr val="00B050"/>
                </a:solidFill>
              </a:rPr>
              <a:t>Chi sono INVECE questi giovani?</a:t>
            </a:r>
          </a:p>
          <a:p>
            <a:pPr marL="0" indent="0">
              <a:lnSpc>
                <a:spcPct val="100000"/>
              </a:lnSpc>
              <a:buNone/>
            </a:pPr>
            <a:endParaRPr lang="it-IT" b="1" i="0" u="none" strike="noStrike" baseline="0" dirty="0">
              <a:solidFill>
                <a:srgbClr val="548335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b="1" i="0" u="none" strike="noStrike" baseline="0" dirty="0">
                <a:solidFill>
                  <a:srgbClr val="548335"/>
                </a:solidFill>
              </a:rPr>
              <a:t>Attivi nella ricerca </a:t>
            </a:r>
            <a:r>
              <a:rPr lang="it-IT" b="0" i="0" u="none" strike="noStrike" baseline="0" dirty="0">
                <a:solidFill>
                  <a:srgbClr val="000000"/>
                </a:solidFill>
              </a:rPr>
              <a:t>e impegnati ad uscire dalla propria situazione</a:t>
            </a:r>
            <a:endParaRPr lang="it-IT" b="1" i="0" u="none" strike="noStrike" baseline="0" dirty="0">
              <a:solidFill>
                <a:srgbClr val="C091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it-IT" b="1" i="0" u="none" strike="noStrike" baseline="0" dirty="0">
                <a:solidFill>
                  <a:srgbClr val="C09100"/>
                </a:solidFill>
              </a:rPr>
              <a:t>Non cercano più MA </a:t>
            </a:r>
            <a:r>
              <a:rPr lang="it-IT" b="0" i="0" u="none" strike="noStrike" baseline="0" dirty="0">
                <a:solidFill>
                  <a:srgbClr val="000000"/>
                </a:solidFill>
              </a:rPr>
              <a:t>attendono che qualcosa cambi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b="1" i="0" u="none" strike="noStrike" baseline="0" dirty="0">
                <a:solidFill>
                  <a:srgbClr val="C10000"/>
                </a:solidFill>
              </a:rPr>
              <a:t>Inattivi scoraggiati</a:t>
            </a:r>
            <a:r>
              <a:rPr lang="it-IT" b="0" i="0" u="none" strike="noStrike" baseline="0" dirty="0">
                <a:solidFill>
                  <a:srgbClr val="000000"/>
                </a:solidFill>
              </a:rPr>
              <a:t>, del tutto disillusi sulla possibilità trovare un’occupazione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b="1" dirty="0">
                <a:solidFill>
                  <a:srgbClr val="000000"/>
                </a:solidFill>
              </a:rPr>
              <a:t>NON BISOGNA GENERALIZZARE</a:t>
            </a:r>
            <a:endParaRPr lang="it-IT" b="1" i="0" u="none" strike="noStrike" baseline="0" dirty="0">
              <a:solidFill>
                <a:srgbClr val="000000"/>
              </a:solidFill>
            </a:endParaRPr>
          </a:p>
          <a:p>
            <a:pPr algn="ctr"/>
            <a:endParaRPr lang="it-IT" sz="2400" dirty="0">
              <a:solidFill>
                <a:srgbClr val="000000"/>
              </a:solidFill>
            </a:endParaRPr>
          </a:p>
          <a:p>
            <a:pPr algn="ctr"/>
            <a:endParaRPr lang="it-IT" sz="2400" dirty="0">
              <a:solidFill>
                <a:srgbClr val="000000"/>
              </a:solidFill>
            </a:endParaRPr>
          </a:p>
          <a:p>
            <a:pPr algn="ctr"/>
            <a:endParaRPr lang="it-IT" sz="2400" dirty="0">
              <a:solidFill>
                <a:srgbClr val="000000"/>
              </a:solidFill>
            </a:endParaRPr>
          </a:p>
          <a:p>
            <a:pPr algn="ctr"/>
            <a:endParaRPr lang="it-IT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1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BF6B2A-30ED-BE38-5F8F-ECD1B5A07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COME SI SENTONO/COME SI PERCEPISCONO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9F716C-9D4E-8C57-07B3-8758A392C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UN COSTO SOCIALE = RISORSE SPRECATE</a:t>
            </a:r>
          </a:p>
          <a:p>
            <a:r>
              <a:rPr lang="it-IT" sz="3200" dirty="0"/>
              <a:t>DI AVERE UNA PROGETTUALITA’ DI VITA INCOMPIUTA</a:t>
            </a:r>
          </a:p>
          <a:p>
            <a:r>
              <a:rPr lang="it-IT" sz="3200" dirty="0"/>
              <a:t>DI AVERE SCARSE COMPETENZE = RISCHIO DI MARGINALIZZAZIONE</a:t>
            </a:r>
          </a:p>
          <a:p>
            <a:r>
              <a:rPr lang="it-IT" sz="3200" dirty="0"/>
              <a:t>HANNO SFIDUCIA NELLE ISTITUZIONI = DETERIORAMENTO DEL SENSO DI APPARTENENZA SOCIALE</a:t>
            </a:r>
          </a:p>
          <a:p>
            <a:r>
              <a:rPr lang="it-IT" sz="3200" dirty="0"/>
              <a:t>DEMOTIVATI/EMARGINATI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919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B62078-0081-96B8-83B0-1F45EB39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…oltre i giovani…le figure chiave del progetto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3B55B1-9366-FE14-C272-7A9160674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Governance regionale e locale</a:t>
            </a:r>
          </a:p>
          <a:p>
            <a:r>
              <a:rPr lang="it-IT" dirty="0"/>
              <a:t>Agenzie territoriali</a:t>
            </a:r>
          </a:p>
          <a:p>
            <a:r>
              <a:rPr lang="it-IT" dirty="0"/>
              <a:t>Enti Locali</a:t>
            </a:r>
          </a:p>
          <a:p>
            <a:r>
              <a:rPr lang="it-IT" dirty="0"/>
              <a:t>Associazioni</a:t>
            </a:r>
          </a:p>
          <a:p>
            <a:r>
              <a:rPr lang="it-IT" dirty="0"/>
              <a:t>ETS</a:t>
            </a:r>
          </a:p>
          <a:p>
            <a:r>
              <a:rPr lang="it-IT" dirty="0"/>
              <a:t>Imprese</a:t>
            </a:r>
          </a:p>
          <a:p>
            <a:pPr algn="l"/>
            <a:r>
              <a:rPr lang="it-IT" dirty="0"/>
              <a:t>………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0545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9929DB-492D-C7D0-4EB5-DB52843DA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318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LE CRITICITA’ - LE RICHIESTE </a:t>
            </a:r>
            <a:br>
              <a:rPr lang="it-IT" sz="2600" dirty="0">
                <a:latin typeface="+mn-lt"/>
                <a:ea typeface="+mn-ea"/>
                <a:cs typeface="+mn-cs"/>
              </a:rPr>
            </a:br>
            <a:r>
              <a:rPr lang="it-IT" sz="2600" dirty="0">
                <a:latin typeface="+mn-lt"/>
                <a:ea typeface="+mn-ea"/>
                <a:cs typeface="+mn-cs"/>
              </a:rPr>
              <a:t>RISPETTO ALLA LORO PERCEZIONE DI ESSERE EMARGINATI </a:t>
            </a:r>
            <a:br>
              <a:rPr lang="it-IT" sz="2600" dirty="0">
                <a:latin typeface="+mn-lt"/>
                <a:ea typeface="+mn-ea"/>
                <a:cs typeface="+mn-cs"/>
              </a:rPr>
            </a:br>
            <a:r>
              <a:rPr lang="it-IT" sz="2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OCCORRE </a:t>
            </a:r>
            <a:br>
              <a:rPr lang="it-IT" sz="2600" dirty="0">
                <a:latin typeface="+mn-lt"/>
                <a:ea typeface="+mn-ea"/>
                <a:cs typeface="+mn-cs"/>
              </a:rPr>
            </a:br>
            <a:r>
              <a:rPr lang="it-IT" sz="2600" dirty="0">
                <a:latin typeface="+mn-lt"/>
                <a:ea typeface="+mn-ea"/>
                <a:cs typeface="+mn-cs"/>
              </a:rPr>
              <a:t>RAFFORZARE IL CIRCUITO PER CUI IMPARARE E FARE DIVENTANO IMPORTANTI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CCFA48-5175-849C-D7E1-BF4AB7BFE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b="1" dirty="0">
                <a:solidFill>
                  <a:srgbClr val="FF0000"/>
                </a:solidFill>
              </a:rPr>
              <a:t>CRITICITA’</a:t>
            </a:r>
          </a:p>
          <a:p>
            <a:pPr marL="0" indent="0">
              <a:buNone/>
            </a:pPr>
            <a:r>
              <a:rPr lang="it-IT" dirty="0"/>
              <a:t>Scarsa conoscenza da parte dei giovani di misure specifiche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Difficoltà di enti locali </a:t>
            </a:r>
            <a:r>
              <a:rPr lang="it-IT"/>
              <a:t>e istituzioni </a:t>
            </a:r>
            <a:r>
              <a:rPr lang="it-IT" dirty="0"/>
              <a:t>ad agganciare i giovani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Forte presenza sui nostri territori di realtà sociali che interagiscono a vario titolo coi giovani ma difficoltà a fare rete in modo sistemico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F5EF6C-7A86-A3EE-6B67-2AB9584341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b="1" dirty="0">
                <a:solidFill>
                  <a:srgbClr val="FF0000"/>
                </a:solidFill>
              </a:rPr>
              <a:t>EFFICACIA</a:t>
            </a:r>
          </a:p>
          <a:p>
            <a:pPr marL="0" indent="0" algn="l">
              <a:buNone/>
            </a:pPr>
            <a:r>
              <a:rPr lang="it-IT" sz="2800" b="0" i="0" u="none" strike="noStrike" baseline="0" dirty="0">
                <a:solidFill>
                  <a:srgbClr val="000000"/>
                </a:solidFill>
                <a:latin typeface="CIDFont+F6"/>
              </a:rPr>
              <a:t>Stimolare le abilità di comunicare e il desiderio di imparare</a:t>
            </a:r>
          </a:p>
          <a:p>
            <a:pPr marL="0" indent="0" algn="l">
              <a:buNone/>
            </a:pPr>
            <a:r>
              <a:rPr lang="it-IT" dirty="0">
                <a:solidFill>
                  <a:srgbClr val="000000"/>
                </a:solidFill>
                <a:latin typeface="CIDFont+F6"/>
              </a:rPr>
              <a:t>Promuovere una partecipazione “significativa” in linea con i bisogni e gli interessi dei giovani e che sostenga l’</a:t>
            </a:r>
            <a:r>
              <a:rPr lang="it-IT" sz="2800" b="0" i="0" u="none" strike="noStrike" baseline="0" dirty="0">
                <a:solidFill>
                  <a:srgbClr val="000000"/>
                </a:solidFill>
                <a:latin typeface="CIDFont+F6"/>
              </a:rPr>
              <a:t>Impegno/la responsabilità</a:t>
            </a:r>
          </a:p>
          <a:p>
            <a:pPr marL="0" indent="0" algn="l">
              <a:buNone/>
            </a:pPr>
            <a:r>
              <a:rPr lang="it-IT" dirty="0">
                <a:solidFill>
                  <a:srgbClr val="000000"/>
                </a:solidFill>
                <a:latin typeface="CIDFont+F6"/>
              </a:rPr>
              <a:t>Intravedere un orizzonte di senso che deve interessare la qualità delle relazioni (l’armonia tra tempi di vita e tempi del lavoro/formazione), il valore personale e sociale di ciò che andranno a fare/apprendere</a:t>
            </a:r>
          </a:p>
        </p:txBody>
      </p:sp>
    </p:spTree>
    <p:extLst>
      <p:ext uri="{BB962C8B-B14F-4D97-AF65-F5344CB8AC3E}">
        <p14:creationId xmlns:p14="http://schemas.microsoft.com/office/powerpoint/2010/main" val="144388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DC708D-1DCC-8066-7B03-5A296360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  <a:latin typeface="+mn-lt"/>
              </a:rPr>
              <a:t>La PROPOSTA </a:t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r>
              <a:rPr lang="it-IT" b="1" dirty="0">
                <a:solidFill>
                  <a:srgbClr val="FF0000"/>
                </a:solidFill>
                <a:latin typeface="+mn-lt"/>
              </a:rPr>
              <a:t>REGIONE TOSCANA e </a:t>
            </a:r>
            <a:br>
              <a:rPr lang="it-IT" b="1" dirty="0">
                <a:solidFill>
                  <a:srgbClr val="FF0000"/>
                </a:solidFill>
                <a:latin typeface="+mn-lt"/>
              </a:rPr>
            </a:br>
            <a:r>
              <a:rPr lang="it-IT" b="1" dirty="0">
                <a:solidFill>
                  <a:srgbClr val="FF0000"/>
                </a:solidFill>
                <a:latin typeface="+mn-lt"/>
              </a:rPr>
              <a:t>L’IMPORTANZA del Network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0C368E-5BA2-7B69-4BCF-DEABAED90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i="0" u="none" strike="noStrike" baseline="0" dirty="0">
                <a:solidFill>
                  <a:srgbClr val="000000"/>
                </a:solidFill>
                <a:latin typeface="CIDFont+F1"/>
              </a:rPr>
              <a:t>Il fenomeno è preoccupante ma l’approccio </a:t>
            </a:r>
            <a:r>
              <a:rPr lang="it-IT" sz="1800" b="1" i="0" u="none" strike="noStrike" baseline="0" dirty="0">
                <a:solidFill>
                  <a:srgbClr val="000000"/>
                </a:solidFill>
                <a:latin typeface="CIDFont+F8"/>
              </a:rPr>
              <a:t>deve essere positivo </a:t>
            </a:r>
            <a:r>
              <a:rPr lang="it-IT" sz="1800" b="1" i="0" u="none" strike="noStrike" baseline="0" dirty="0">
                <a:solidFill>
                  <a:srgbClr val="000000"/>
                </a:solidFill>
                <a:latin typeface="CIDFont+F1"/>
              </a:rPr>
              <a:t>e propositivo.</a:t>
            </a:r>
          </a:p>
          <a:p>
            <a:pPr marL="0" indent="0" algn="l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CIDFont+F1"/>
              </a:rPr>
              <a:t>Evitare con i giovani di etichettarli con il temine NEET: 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CIDFont+F8"/>
              </a:rPr>
              <a:t>non rivolgersi a loro per quello che non fanno 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CIDFont+F1"/>
              </a:rPr>
              <a:t>(essere NEET) ma offrire attenzione e opportunità per fare ciò che essi desiderano in termini di esperienze positive e di valore (mobilitarli, almeno inizialmente, a partire da ciò che motiva da dentro più che da ciò verso cui li si vuol portare a fare). Ovvero, non partire da quello che non sono (NEET) ma ciò che vogliono essere e possono essere aiutati a divenire.</a:t>
            </a:r>
          </a:p>
          <a:p>
            <a:pPr marL="0" indent="0" algn="l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CIDFont+F1"/>
              </a:rPr>
              <a:t>L’obiettivo è rimuovere freni e ostacoli che bloccano i percorsi, e questo funziona se si fa intravedere che si vuole valorizzare le 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CIDFont+F8"/>
              </a:rPr>
              <a:t>loro specifiche capacità e sensibilità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CIDFont+F1"/>
              </a:rPr>
              <a:t>.</a:t>
            </a:r>
          </a:p>
          <a:p>
            <a:pPr marL="0" indent="0" algn="l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CIDFont+F12"/>
              </a:rPr>
              <a:t>IL MESSAGGIO CHE DOVREBBE ARRIVARE AI GIOVANI:</a:t>
            </a:r>
          </a:p>
          <a:p>
            <a:pPr marL="0" indent="0" algn="l">
              <a:buNone/>
            </a:pPr>
            <a:r>
              <a:rPr lang="it-IT" sz="1800" dirty="0">
                <a:solidFill>
                  <a:srgbClr val="000000"/>
                </a:solidFill>
                <a:latin typeface="CIDFont+F11"/>
              </a:rPr>
              <a:t>C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CIDFont+F11"/>
              </a:rPr>
              <a:t>hi ha difficoltà non è abbandonato a se stesso, ha un territorio con istituzioni attente, in grado di andare incontro, in modo positivo e propositivo, riconoscendo fragilità ma anche desideri e potenzialità.</a:t>
            </a:r>
          </a:p>
          <a:p>
            <a:pPr marL="0" indent="0" algn="l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CIDFont+F11"/>
              </a:rPr>
              <a:t>Questo messaggio deve essere chiaro anche a chi non si lascia coinvolgere subito nelle azioni del bando, deve arrivare il segnale che il territorio sta rafforzando capacità di offrire ascolto e aiuto.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3471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8BBD8F-AB02-0CE0-00C6-F3429C6B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82775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3600" b="1" dirty="0">
                <a:solidFill>
                  <a:srgbClr val="FF0000"/>
                </a:solidFill>
              </a:rPr>
            </a:br>
            <a:r>
              <a:rPr lang="it-IT" sz="3600" b="1" dirty="0">
                <a:solidFill>
                  <a:srgbClr val="FF0000"/>
                </a:solidFill>
              </a:rPr>
              <a:t>Spunti per un PER-CORSO</a:t>
            </a:r>
            <a:br>
              <a:rPr lang="it-IT" sz="3600" b="1" dirty="0">
                <a:solidFill>
                  <a:srgbClr val="FF0000"/>
                </a:solidFill>
              </a:rPr>
            </a:br>
            <a:r>
              <a:rPr lang="it-IT" sz="3600" b="1" dirty="0">
                <a:solidFill>
                  <a:srgbClr val="FF0000"/>
                </a:solidFill>
              </a:rPr>
              <a:t>scoprire che con le occasioni che vengono offerte </a:t>
            </a:r>
            <a:br>
              <a:rPr lang="it-IT" sz="3600" b="1" dirty="0">
                <a:solidFill>
                  <a:srgbClr val="FF0000"/>
                </a:solidFill>
              </a:rPr>
            </a:br>
            <a:r>
              <a:rPr lang="it-IT" sz="3600" b="1" dirty="0">
                <a:solidFill>
                  <a:srgbClr val="FF0000"/>
                </a:solidFill>
              </a:rPr>
              <a:t>il giovane/la ragazza sono e hanno delle risorse</a:t>
            </a:r>
            <a:r>
              <a:rPr lang="it-IT" sz="4400" b="0" i="0" u="none" strike="noStrike" baseline="0" dirty="0">
                <a:latin typeface="Roboto-Light"/>
              </a:rPr>
              <a:t>.</a:t>
            </a:r>
            <a:br>
              <a:rPr lang="it-IT" dirty="0"/>
            </a:b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B1D60C-3285-378D-34F9-4AD865470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Dall’apprendere contenuti all’apprendere di sapere: mettere a fuoco le </a:t>
            </a:r>
            <a:r>
              <a:rPr lang="it-IT" dirty="0" err="1"/>
              <a:t>pre</a:t>
            </a:r>
            <a:r>
              <a:rPr lang="it-IT" dirty="0"/>
              <a:t>-competenze (che spesso non sanno di possedere)</a:t>
            </a:r>
          </a:p>
          <a:p>
            <a:r>
              <a:rPr lang="it-IT" dirty="0"/>
              <a:t>La rete reale. Cosa offre il territorio (la mappatura del territorio e le possibilità)</a:t>
            </a:r>
          </a:p>
          <a:p>
            <a:r>
              <a:rPr lang="it-IT" dirty="0"/>
              <a:t>Le aspirazioni personali</a:t>
            </a:r>
          </a:p>
          <a:p>
            <a:r>
              <a:rPr lang="it-IT" dirty="0"/>
              <a:t>Il gruppo come metodo per sentirsi parte</a:t>
            </a:r>
          </a:p>
          <a:p>
            <a:r>
              <a:rPr lang="it-IT" dirty="0"/>
              <a:t>…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9029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743266-E15A-712A-855C-D6502137A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Spunti….progetti…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D084C4-CD72-8C40-2873-D4D99CA33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sz="2800" dirty="0"/>
              <a:t>Approccio multidisciplinare</a:t>
            </a:r>
          </a:p>
          <a:p>
            <a:r>
              <a:rPr lang="it-IT" sz="2800" dirty="0">
                <a:solidFill>
                  <a:srgbClr val="FF0000"/>
                </a:solidFill>
              </a:rPr>
              <a:t>Rete di soggetti diversi = REGIA ISTITUZIONALE</a:t>
            </a:r>
          </a:p>
          <a:p>
            <a:r>
              <a:rPr lang="it-IT" sz="2800" dirty="0"/>
              <a:t>Presa in carico delle persone nel suo insieme. Riconoscere il valore dei nostri giovani che non devono sentirsi abbandonati a loro stessi</a:t>
            </a:r>
          </a:p>
          <a:p>
            <a:r>
              <a:rPr lang="it-IT" sz="2800" dirty="0">
                <a:solidFill>
                  <a:srgbClr val="FF0000"/>
                </a:solidFill>
              </a:rPr>
              <a:t>I giovani sono risorse e occorre creare fiducia verso le istituzioni, FIDUCIA nei servizi educativi e sociali dei comuni e nei CpI</a:t>
            </a:r>
          </a:p>
          <a:p>
            <a:r>
              <a:rPr lang="it-IT" sz="2800" dirty="0"/>
              <a:t>La formazione dei </a:t>
            </a:r>
            <a:r>
              <a:rPr lang="it-IT" sz="2800" b="1" dirty="0"/>
              <a:t>TALENTI</a:t>
            </a:r>
            <a:r>
              <a:rPr lang="it-IT" sz="2800" dirty="0"/>
              <a:t> coerente con le aspettative dei ragazzi</a:t>
            </a:r>
            <a:endParaRPr lang="it-IT" sz="2800" dirty="0">
              <a:solidFill>
                <a:srgbClr val="FF0000"/>
              </a:solidFill>
            </a:endParaRPr>
          </a:p>
          <a:p>
            <a:r>
              <a:rPr lang="it-IT" sz="2800" dirty="0">
                <a:solidFill>
                  <a:srgbClr val="FF0000"/>
                </a:solidFill>
              </a:rPr>
              <a:t>Le storie dei giovani, la loro motivazione sono le vere opportunità che consegnano risultati inattesi, perché quando </a:t>
            </a:r>
            <a:r>
              <a:rPr lang="it-IT" sz="2900" dirty="0">
                <a:solidFill>
                  <a:srgbClr val="FF0000"/>
                </a:solidFill>
              </a:rPr>
              <a:t>le opportunità sono reali gli obiettivi si realizzano</a:t>
            </a:r>
          </a:p>
          <a:p>
            <a:r>
              <a:rPr lang="it-IT" sz="2800" b="1" dirty="0">
                <a:solidFill>
                  <a:srgbClr val="0070C0"/>
                </a:solidFill>
              </a:rPr>
              <a:t>Rilanciare le politiche </a:t>
            </a:r>
            <a:r>
              <a:rPr lang="it-IT" sz="2800" b="1" dirty="0" err="1">
                <a:solidFill>
                  <a:srgbClr val="0070C0"/>
                </a:solidFill>
              </a:rPr>
              <a:t>multistrategie</a:t>
            </a:r>
            <a:r>
              <a:rPr lang="it-IT" sz="2800" b="1" dirty="0">
                <a:solidFill>
                  <a:srgbClr val="0070C0"/>
                </a:solidFill>
              </a:rPr>
              <a:t> e multilivello:</a:t>
            </a:r>
            <a:r>
              <a:rPr lang="it-IT" sz="2800" dirty="0"/>
              <a:t> ricercare l’appropriatezza delle risorse e dare a ciascuno quello di cui ha bisogno e non dare a tutti ciò che si ha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9237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FF5F57-0349-7A2A-FCED-0E628E617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Temi in gioco </a:t>
            </a:r>
            <a:br>
              <a:rPr lang="it-IT" sz="4000" b="1" dirty="0">
                <a:solidFill>
                  <a:srgbClr val="FF0000"/>
                </a:solidFill>
              </a:rPr>
            </a:br>
            <a:endParaRPr lang="it-IT" sz="4000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C4D528AA-A4CA-E5F2-769C-DD58B70C48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98146772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1D789D8-17BF-5E61-A7CB-36261D1B0B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it-IT" sz="1800" b="1" dirty="0">
                <a:solidFill>
                  <a:srgbClr val="FF0000"/>
                </a:solidFill>
              </a:rPr>
              <a:t>Traiettorie/Reti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it-IT" sz="1800" b="0" dirty="0"/>
              <a:t>Che devono sapere cogliere la ricchezza e la variabilità delle traiettorie delle vite, comprendere i linguaggi, dare senso ad ascese e discese dei ragazzi di oggi.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it-IT" sz="1800" b="1" dirty="0">
                <a:solidFill>
                  <a:srgbClr val="FF0000"/>
                </a:solidFill>
              </a:rPr>
              <a:t>Obiettivi</a:t>
            </a:r>
            <a:r>
              <a:rPr lang="it-IT" sz="1800" b="0" dirty="0"/>
              <a:t> </a:t>
            </a:r>
          </a:p>
          <a:p>
            <a:pPr marL="0" indent="0" algn="l">
              <a:buNone/>
            </a:pPr>
            <a:r>
              <a:rPr lang="it-IT" sz="1800" b="0" i="0" u="none" strike="noStrike" baseline="0" dirty="0"/>
              <a:t>Promuovere l'integrazione sociale dei giovani tramite un </a:t>
            </a:r>
            <a:r>
              <a:rPr lang="it-IT" sz="1800" b="1" i="0" u="sng" strike="noStrike" baseline="0" dirty="0"/>
              <a:t>approccio olistico</a:t>
            </a:r>
            <a:r>
              <a:rPr lang="it-IT" sz="1800" b="0" i="0" u="none" strike="noStrike" baseline="0" dirty="0"/>
              <a:t>: è importante avere la presenza di una rete di stakeholder della comunità e del territorio che tenda a sviluppare l’occupabilità  a migliorare lo stato di salute, la condizione abitativa, le condizioni economiche e sociali dei giovani. </a:t>
            </a:r>
          </a:p>
          <a:p>
            <a:pPr algn="l"/>
            <a:endParaRPr lang="it-IT" sz="1800" b="0" i="0" u="none" strike="noStrike" baseline="0" dirty="0"/>
          </a:p>
          <a:p>
            <a:pPr marL="0" indent="0" algn="l">
              <a:buNone/>
            </a:pPr>
            <a:r>
              <a:rPr lang="it-IT" sz="1800" b="1" i="0" u="sng" strike="noStrike" baseline="0" dirty="0"/>
              <a:t>Il massimo che possiamo ottenere dalla conclusione dei progetti presentati è di conservare le reti locali per assicurare </a:t>
            </a:r>
            <a:r>
              <a:rPr lang="it-IT" sz="1800" b="1" u="sng" dirty="0"/>
              <a:t>la possibilità di un vero e proprio inserimento lavorativo.</a:t>
            </a:r>
            <a:endParaRPr lang="it-IT" b="1" u="sng" dirty="0"/>
          </a:p>
        </p:txBody>
      </p:sp>
    </p:spTree>
    <p:extLst>
      <p:ext uri="{BB962C8B-B14F-4D97-AF65-F5344CB8AC3E}">
        <p14:creationId xmlns:p14="http://schemas.microsoft.com/office/powerpoint/2010/main" val="3738125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908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CIDFont+F1</vt:lpstr>
      <vt:lpstr>CIDFont+F11</vt:lpstr>
      <vt:lpstr>CIDFont+F12</vt:lpstr>
      <vt:lpstr>CIDFont+F6</vt:lpstr>
      <vt:lpstr>CIDFont+F8</vt:lpstr>
      <vt:lpstr>Roboto-Light</vt:lpstr>
      <vt:lpstr>Tema di Office</vt:lpstr>
      <vt:lpstr>Presentazione standard di PowerPoint</vt:lpstr>
      <vt:lpstr> UN PO’ DI COSE DA CONDIVIDERE Letteratura ci viene in aiuto parliamo di storie personali di giovani e ragazze,  a volte scoraggiati che rinunciano ai loro sogni e progetti  (di lavoro, formazione, esperienze)  determinando quindi problematiche che ricadono sul piano economico, sociale e personale </vt:lpstr>
      <vt:lpstr>COME SI SENTONO/COME SI PERCEPISCONO</vt:lpstr>
      <vt:lpstr>…oltre i giovani…le figure chiave del progetto</vt:lpstr>
      <vt:lpstr>LE CRITICITA’ - LE RICHIESTE  RISPETTO ALLA LORO PERCEZIONE DI ESSERE EMARGINATI  OCCORRE  RAFFORZARE IL CIRCUITO PER CUI IMPARARE E FARE DIVENTANO IMPORTANTI</vt:lpstr>
      <vt:lpstr>La PROPOSTA  REGIONE TOSCANA e  L’IMPORTANZA del Network</vt:lpstr>
      <vt:lpstr> Spunti per un PER-CORSO scoprire che con le occasioni che vengono offerte  il giovane/la ragazza sono e hanno delle risorse. </vt:lpstr>
      <vt:lpstr>Spunti….progetti…</vt:lpstr>
      <vt:lpstr>Temi in gioco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tommi mairaghi</dc:creator>
  <cp:lastModifiedBy>tommi mairaghi</cp:lastModifiedBy>
  <cp:revision>19</cp:revision>
  <dcterms:created xsi:type="dcterms:W3CDTF">2024-02-01T08:32:21Z</dcterms:created>
  <dcterms:modified xsi:type="dcterms:W3CDTF">2024-02-14T10:34:50Z</dcterms:modified>
</cp:coreProperties>
</file>